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698" r:id="rId2"/>
  </p:sldMasterIdLst>
  <p:notesMasterIdLst>
    <p:notesMasterId r:id="rId135"/>
  </p:notesMasterIdLst>
  <p:handoutMasterIdLst>
    <p:handoutMasterId r:id="rId136"/>
  </p:handoutMasterIdLst>
  <p:sldIdLst>
    <p:sldId id="265" r:id="rId3"/>
    <p:sldId id="366" r:id="rId4"/>
    <p:sldId id="367" r:id="rId5"/>
    <p:sldId id="368" r:id="rId6"/>
    <p:sldId id="369" r:id="rId7"/>
    <p:sldId id="338" r:id="rId8"/>
    <p:sldId id="380" r:id="rId9"/>
    <p:sldId id="379" r:id="rId10"/>
    <p:sldId id="340" r:id="rId11"/>
    <p:sldId id="381" r:id="rId12"/>
    <p:sldId id="382" r:id="rId13"/>
    <p:sldId id="383" r:id="rId14"/>
    <p:sldId id="373" r:id="rId15"/>
    <p:sldId id="339" r:id="rId16"/>
    <p:sldId id="341" r:id="rId17"/>
    <p:sldId id="322" r:id="rId18"/>
    <p:sldId id="370" r:id="rId19"/>
    <p:sldId id="372" r:id="rId20"/>
    <p:sldId id="376" r:id="rId21"/>
    <p:sldId id="377" r:id="rId22"/>
    <p:sldId id="323" r:id="rId23"/>
    <p:sldId id="349" r:id="rId24"/>
    <p:sldId id="350" r:id="rId25"/>
    <p:sldId id="342" r:id="rId26"/>
    <p:sldId id="344" r:id="rId27"/>
    <p:sldId id="343" r:id="rId28"/>
    <p:sldId id="345" r:id="rId29"/>
    <p:sldId id="346" r:id="rId30"/>
    <p:sldId id="324" r:id="rId31"/>
    <p:sldId id="384" r:id="rId32"/>
    <p:sldId id="386" r:id="rId33"/>
    <p:sldId id="385" r:id="rId34"/>
    <p:sldId id="387" r:id="rId35"/>
    <p:sldId id="388" r:id="rId36"/>
    <p:sldId id="389" r:id="rId37"/>
    <p:sldId id="390" r:id="rId38"/>
    <p:sldId id="391" r:id="rId39"/>
    <p:sldId id="392" r:id="rId40"/>
    <p:sldId id="393" r:id="rId41"/>
    <p:sldId id="394" r:id="rId42"/>
    <p:sldId id="289" r:id="rId43"/>
    <p:sldId id="347" r:id="rId44"/>
    <p:sldId id="318" r:id="rId45"/>
    <p:sldId id="395" r:id="rId46"/>
    <p:sldId id="351" r:id="rId47"/>
    <p:sldId id="396" r:id="rId48"/>
    <p:sldId id="397" r:id="rId49"/>
    <p:sldId id="398" r:id="rId50"/>
    <p:sldId id="399" r:id="rId51"/>
    <p:sldId id="400" r:id="rId52"/>
    <p:sldId id="402" r:id="rId53"/>
    <p:sldId id="401" r:id="rId54"/>
    <p:sldId id="319" r:id="rId55"/>
    <p:sldId id="352" r:id="rId56"/>
    <p:sldId id="320" r:id="rId57"/>
    <p:sldId id="321" r:id="rId58"/>
    <p:sldId id="325" r:id="rId59"/>
    <p:sldId id="403" r:id="rId60"/>
    <p:sldId id="404" r:id="rId61"/>
    <p:sldId id="405" r:id="rId62"/>
    <p:sldId id="406" r:id="rId63"/>
    <p:sldId id="317" r:id="rId64"/>
    <p:sldId id="353" r:id="rId65"/>
    <p:sldId id="354" r:id="rId66"/>
    <p:sldId id="355" r:id="rId67"/>
    <p:sldId id="407" r:id="rId68"/>
    <p:sldId id="292" r:id="rId69"/>
    <p:sldId id="408" r:id="rId70"/>
    <p:sldId id="291" r:id="rId71"/>
    <p:sldId id="287" r:id="rId72"/>
    <p:sldId id="410" r:id="rId73"/>
    <p:sldId id="356" r:id="rId74"/>
    <p:sldId id="293" r:id="rId75"/>
    <p:sldId id="296" r:id="rId76"/>
    <p:sldId id="361" r:id="rId77"/>
    <p:sldId id="297" r:id="rId78"/>
    <p:sldId id="362" r:id="rId79"/>
    <p:sldId id="411" r:id="rId80"/>
    <p:sldId id="409" r:id="rId81"/>
    <p:sldId id="298" r:id="rId82"/>
    <p:sldId id="279" r:id="rId83"/>
    <p:sldId id="412" r:id="rId84"/>
    <p:sldId id="294" r:id="rId85"/>
    <p:sldId id="359" r:id="rId86"/>
    <p:sldId id="360" r:id="rId87"/>
    <p:sldId id="357" r:id="rId88"/>
    <p:sldId id="358" r:id="rId89"/>
    <p:sldId id="299" r:id="rId90"/>
    <p:sldId id="363" r:id="rId91"/>
    <p:sldId id="280" r:id="rId92"/>
    <p:sldId id="378" r:id="rId93"/>
    <p:sldId id="281" r:id="rId94"/>
    <p:sldId id="263" r:id="rId95"/>
    <p:sldId id="429" r:id="rId96"/>
    <p:sldId id="430" r:id="rId97"/>
    <p:sldId id="365" r:id="rId98"/>
    <p:sldId id="413" r:id="rId99"/>
    <p:sldId id="414" r:id="rId100"/>
    <p:sldId id="415" r:id="rId101"/>
    <p:sldId id="416" r:id="rId102"/>
    <p:sldId id="417" r:id="rId103"/>
    <p:sldId id="420" r:id="rId104"/>
    <p:sldId id="422" r:id="rId105"/>
    <p:sldId id="421" r:id="rId106"/>
    <p:sldId id="418" r:id="rId107"/>
    <p:sldId id="419" r:id="rId108"/>
    <p:sldId id="423" r:id="rId109"/>
    <p:sldId id="374" r:id="rId110"/>
    <p:sldId id="375" r:id="rId111"/>
    <p:sldId id="371" r:id="rId112"/>
    <p:sldId id="424" r:id="rId113"/>
    <p:sldId id="425" r:id="rId114"/>
    <p:sldId id="427" r:id="rId115"/>
    <p:sldId id="431" r:id="rId116"/>
    <p:sldId id="439" r:id="rId117"/>
    <p:sldId id="440" r:id="rId118"/>
    <p:sldId id="433" r:id="rId119"/>
    <p:sldId id="434" r:id="rId120"/>
    <p:sldId id="432" r:id="rId121"/>
    <p:sldId id="435" r:id="rId122"/>
    <p:sldId id="436" r:id="rId123"/>
    <p:sldId id="437" r:id="rId124"/>
    <p:sldId id="438" r:id="rId125"/>
    <p:sldId id="442" r:id="rId126"/>
    <p:sldId id="443" r:id="rId127"/>
    <p:sldId id="444" r:id="rId128"/>
    <p:sldId id="445" r:id="rId129"/>
    <p:sldId id="446" r:id="rId130"/>
    <p:sldId id="441" r:id="rId131"/>
    <p:sldId id="428" r:id="rId132"/>
    <p:sldId id="426" r:id="rId133"/>
    <p:sldId id="316" r:id="rId1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10DB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72" autoAdjust="0"/>
  </p:normalViewPr>
  <p:slideViewPr>
    <p:cSldViewPr snapToGrid="0" snapToObjects="1" showGuides="1">
      <p:cViewPr varScale="1">
        <p:scale>
          <a:sx n="152" d="100"/>
          <a:sy n="152" d="100"/>
        </p:scale>
        <p:origin x="426" y="138"/>
      </p:cViewPr>
      <p:guideLst>
        <p:guide orient="horz" pos="1611"/>
        <p:guide pos="28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5/20/2024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5/20/2024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71600" y="4599335"/>
            <a:ext cx="6400800" cy="228599"/>
          </a:xfrm>
        </p:spPr>
        <p:txBody>
          <a:bodyPr anchor="b" anchorCtr="0">
            <a:normAutofit/>
          </a:bodyPr>
          <a:lstStyle>
            <a:lvl1pPr marL="0" indent="0" algn="ctr">
              <a:buNone/>
              <a:defRPr sz="12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smtClean="0"/>
              <a:t>Редактируемый элемент</a:t>
            </a:r>
            <a:endParaRPr lang="en-US" dirty="0"/>
          </a:p>
        </p:txBody>
      </p:sp>
      <p:sp>
        <p:nvSpPr>
          <p:cNvPr id="7" name="TextBox 6"/>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userDrawn="1"/>
        </p:nvSpPr>
        <p:spPr>
          <a:xfrm>
            <a:off x="5910801" y="4272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82799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927382"/>
            <a:ext cx="8229600" cy="620483"/>
          </a:xfrm>
        </p:spPr>
        <p:txBody>
          <a:bodyPr>
            <a:normAutofit/>
          </a:bodyPr>
          <a:lstStyle>
            <a:lvl1pPr>
              <a:defRPr sz="3200"/>
            </a:lvl1pPr>
          </a:lstStyle>
          <a:p>
            <a:r>
              <a:rPr lang="ru-RU" dirty="0" smtClean="0"/>
              <a:t>Заголовок</a:t>
            </a:r>
            <a:endParaRPr lang="en-US" dirty="0"/>
          </a:p>
        </p:txBody>
      </p:sp>
      <p:sp>
        <p:nvSpPr>
          <p:cNvPr id="7"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13" name="Text Placeholder 24"/>
          <p:cNvSpPr>
            <a:spLocks noGrp="1"/>
          </p:cNvSpPr>
          <p:nvPr>
            <p:ph type="body" sz="quarter" idx="20" hasCustomPrompt="1"/>
          </p:nvPr>
        </p:nvSpPr>
        <p:spPr>
          <a:xfrm>
            <a:off x="457201" y="2899173"/>
            <a:ext cx="2589213" cy="269081"/>
          </a:xfrm>
        </p:spPr>
        <p:txBody>
          <a:bodyPr>
            <a:normAutofit/>
          </a:bodyPr>
          <a:lstStyle>
            <a:lvl1pPr marL="0" indent="0">
              <a:buFont typeface="Arial"/>
              <a:buNone/>
              <a:defRPr sz="1200"/>
            </a:lvl1pPr>
          </a:lstStyle>
          <a:p>
            <a:pPr lvl="0"/>
            <a:r>
              <a:rPr lang="ru-RU" dirty="0" smtClean="0"/>
              <a:t>Подпись</a:t>
            </a:r>
            <a:endParaRPr lang="en-US" dirty="0"/>
          </a:p>
        </p:txBody>
      </p:sp>
      <p:sp>
        <p:nvSpPr>
          <p:cNvPr id="14" name="Text Placeholder 24"/>
          <p:cNvSpPr>
            <a:spLocks noGrp="1"/>
          </p:cNvSpPr>
          <p:nvPr>
            <p:ph type="body" sz="quarter" idx="21" hasCustomPrompt="1"/>
          </p:nvPr>
        </p:nvSpPr>
        <p:spPr>
          <a:xfrm>
            <a:off x="3275819" y="2899173"/>
            <a:ext cx="2589213" cy="269081"/>
          </a:xfrm>
        </p:spPr>
        <p:txBody>
          <a:bodyPr>
            <a:normAutofit/>
          </a:bodyPr>
          <a:lstStyle>
            <a:lvl1pPr marL="0" indent="0">
              <a:buFont typeface="Arial"/>
              <a:buNone/>
              <a:defRPr sz="1200"/>
            </a:lvl1pPr>
          </a:lstStyle>
          <a:p>
            <a:pPr lvl="0"/>
            <a:r>
              <a:rPr lang="ru-RU" dirty="0" smtClean="0"/>
              <a:t>Подпись</a:t>
            </a:r>
            <a:endParaRPr lang="en-US" dirty="0"/>
          </a:p>
        </p:txBody>
      </p:sp>
      <p:sp>
        <p:nvSpPr>
          <p:cNvPr id="15" name="Text Placeholder 24"/>
          <p:cNvSpPr>
            <a:spLocks noGrp="1"/>
          </p:cNvSpPr>
          <p:nvPr>
            <p:ph type="body" sz="quarter" idx="22" hasCustomPrompt="1"/>
          </p:nvPr>
        </p:nvSpPr>
        <p:spPr>
          <a:xfrm>
            <a:off x="6085706" y="2899173"/>
            <a:ext cx="2589213" cy="269081"/>
          </a:xfrm>
        </p:spPr>
        <p:txBody>
          <a:bodyPr>
            <a:normAutofit/>
          </a:bodyPr>
          <a:lstStyle>
            <a:lvl1pPr marL="0" indent="0">
              <a:buFont typeface="Arial"/>
              <a:buNone/>
              <a:defRPr sz="1200"/>
            </a:lvl1pPr>
          </a:lstStyle>
          <a:p>
            <a:pPr lvl="0"/>
            <a:r>
              <a:rPr lang="ru-RU" dirty="0" smtClean="0"/>
              <a:t>Подпись</a:t>
            </a:r>
            <a:endParaRPr lang="en-US" dirty="0"/>
          </a:p>
        </p:txBody>
      </p:sp>
      <p:sp>
        <p:nvSpPr>
          <p:cNvPr id="19" name="Content Placeholder 2"/>
          <p:cNvSpPr>
            <a:spLocks noGrp="1"/>
          </p:cNvSpPr>
          <p:nvPr>
            <p:ph sz="half" idx="1" hasCustomPrompt="1"/>
          </p:nvPr>
        </p:nvSpPr>
        <p:spPr>
          <a:xfrm>
            <a:off x="457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smtClean="0"/>
              <a:t>Первый уровень</a:t>
            </a:r>
          </a:p>
          <a:p>
            <a:pPr lvl="1"/>
            <a:r>
              <a:rPr lang="ru-RU" dirty="0" smtClean="0"/>
              <a:t>Второй уровень</a:t>
            </a:r>
          </a:p>
          <a:p>
            <a:pPr lvl="2"/>
            <a:r>
              <a:rPr lang="ru-RU" dirty="0" smtClean="0"/>
              <a:t>Третий уровень</a:t>
            </a:r>
          </a:p>
          <a:p>
            <a:pPr lvl="3"/>
            <a:r>
              <a:rPr lang="ru-RU" dirty="0" smtClean="0"/>
              <a:t>Пятый уровень</a:t>
            </a:r>
          </a:p>
          <a:p>
            <a:pPr lvl="4"/>
            <a:r>
              <a:rPr lang="ru-RU" dirty="0" smtClean="0"/>
              <a:t>Шестой уровень</a:t>
            </a:r>
            <a:endParaRPr lang="en-US" dirty="0"/>
          </a:p>
        </p:txBody>
      </p:sp>
      <p:sp>
        <p:nvSpPr>
          <p:cNvPr id="20" name="Content Placeholder 3"/>
          <p:cNvSpPr>
            <a:spLocks noGrp="1"/>
          </p:cNvSpPr>
          <p:nvPr>
            <p:ph sz="half" idx="2" hasCustomPrompt="1"/>
          </p:nvPr>
        </p:nvSpPr>
        <p:spPr>
          <a:xfrm>
            <a:off x="4648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smtClean="0"/>
              <a:t>Первый уровень</a:t>
            </a:r>
          </a:p>
          <a:p>
            <a:pPr lvl="1"/>
            <a:r>
              <a:rPr lang="ru-RU" dirty="0" smtClean="0"/>
              <a:t>Второй уровень</a:t>
            </a:r>
          </a:p>
          <a:p>
            <a:pPr lvl="2"/>
            <a:r>
              <a:rPr lang="ru-RU" dirty="0" smtClean="0"/>
              <a:t>Третий уровень</a:t>
            </a:r>
          </a:p>
          <a:p>
            <a:pPr lvl="3"/>
            <a:r>
              <a:rPr lang="ru-RU" dirty="0" smtClean="0"/>
              <a:t>Пятый уровень</a:t>
            </a:r>
          </a:p>
          <a:p>
            <a:pPr lvl="4"/>
            <a:r>
              <a:rPr lang="ru-RU" dirty="0" smtClean="0"/>
              <a:t>Шестой уровень</a:t>
            </a:r>
            <a:endParaRPr lang="en-US" dirty="0"/>
          </a:p>
        </p:txBody>
      </p:sp>
      <p:sp>
        <p:nvSpPr>
          <p:cNvPr id="21"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dirty="0" smtClean="0"/>
              <a:t>Колонтитул</a:t>
            </a:r>
            <a:endParaRPr lang="en-US" dirty="0"/>
          </a:p>
        </p:txBody>
      </p:sp>
    </p:spTree>
    <p:extLst>
      <p:ext uri="{BB962C8B-B14F-4D97-AF65-F5344CB8AC3E}">
        <p14:creationId xmlns:p14="http://schemas.microsoft.com/office/powerpoint/2010/main" val="1963299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57200" y="927382"/>
            <a:ext cx="8229600" cy="620483"/>
          </a:xfrm>
        </p:spPr>
        <p:txBody>
          <a:bodyPr>
            <a:normAutofit/>
          </a:bodyPr>
          <a:lstStyle>
            <a:lvl1pPr>
              <a:defRPr sz="3200"/>
            </a:lvl1pPr>
          </a:lstStyle>
          <a:p>
            <a:r>
              <a:rPr lang="ru-RU" dirty="0" smtClean="0"/>
              <a:t>Заголовок</a:t>
            </a:r>
            <a:endParaRPr lang="en-US" dirty="0"/>
          </a:p>
        </p:txBody>
      </p:sp>
      <p:sp>
        <p:nvSpPr>
          <p:cNvPr id="16" name="Content Placeholder 2"/>
          <p:cNvSpPr>
            <a:spLocks noGrp="1"/>
          </p:cNvSpPr>
          <p:nvPr>
            <p:ph sz="half" idx="1" hasCustomPrompt="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Первый уровень</a:t>
            </a:r>
          </a:p>
          <a:p>
            <a:pPr lvl="1"/>
            <a:r>
              <a:rPr lang="ru-RU" dirty="0" smtClean="0"/>
              <a:t>Второй уровень</a:t>
            </a:r>
          </a:p>
          <a:p>
            <a:pPr lvl="2"/>
            <a:r>
              <a:rPr lang="ru-RU" dirty="0" smtClean="0"/>
              <a:t>Третий уровень</a:t>
            </a:r>
          </a:p>
          <a:p>
            <a:pPr lvl="3"/>
            <a:r>
              <a:rPr lang="ru-RU" dirty="0" smtClean="0"/>
              <a:t>Пятый уровень</a:t>
            </a:r>
          </a:p>
          <a:p>
            <a:pPr lvl="4"/>
            <a:r>
              <a:rPr lang="ru-RU" dirty="0" smtClean="0"/>
              <a:t>Шестой уровень</a:t>
            </a:r>
            <a:endParaRPr lang="en-US" dirty="0"/>
          </a:p>
        </p:txBody>
      </p:sp>
      <p:sp>
        <p:nvSpPr>
          <p:cNvPr id="18" name="Picture Placeholder 10"/>
          <p:cNvSpPr>
            <a:spLocks noGrp="1"/>
          </p:cNvSpPr>
          <p:nvPr>
            <p:ph type="pic" sz="quarter" idx="11"/>
          </p:nvPr>
        </p:nvSpPr>
        <p:spPr>
          <a:xfrm>
            <a:off x="5659439" y="1770130"/>
            <a:ext cx="3036565" cy="2919036"/>
          </a:xfrm>
          <a:custGeom>
            <a:avLst/>
            <a:gdLst>
              <a:gd name="connsiteX0" fmla="*/ 0 w 3027362"/>
              <a:gd name="connsiteY0" fmla="*/ 0 h 1885950"/>
              <a:gd name="connsiteX1" fmla="*/ 2528981 w 3027362"/>
              <a:gd name="connsiteY1" fmla="*/ 0 h 1885950"/>
              <a:gd name="connsiteX2" fmla="*/ 3027362 w 3027362"/>
              <a:gd name="connsiteY2" fmla="*/ 498381 h 1885950"/>
              <a:gd name="connsiteX3" fmla="*/ 3027362 w 3027362"/>
              <a:gd name="connsiteY3" fmla="*/ 1885950 h 1885950"/>
              <a:gd name="connsiteX4" fmla="*/ 0 w 3027362"/>
              <a:gd name="connsiteY4" fmla="*/ 1885950 h 1885950"/>
              <a:gd name="connsiteX5" fmla="*/ 0 w 3027362"/>
              <a:gd name="connsiteY5" fmla="*/ 0 h 1885950"/>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0 w 3036565"/>
              <a:gd name="connsiteY4" fmla="*/ 1885950 h 3892048"/>
              <a:gd name="connsiteX5" fmla="*/ 0 w 3036565"/>
              <a:gd name="connsiteY5" fmla="*/ 0 h 3892048"/>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9203 w 3036565"/>
              <a:gd name="connsiteY4" fmla="*/ 3892047 h 3892048"/>
              <a:gd name="connsiteX5" fmla="*/ 0 w 3036565"/>
              <a:gd name="connsiteY5" fmla="*/ 0 h 38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6565" h="3892048">
                <a:moveTo>
                  <a:pt x="0" y="0"/>
                </a:moveTo>
                <a:lnTo>
                  <a:pt x="2528981" y="0"/>
                </a:lnTo>
                <a:cubicBezTo>
                  <a:pt x="2804229" y="0"/>
                  <a:pt x="3027362" y="223133"/>
                  <a:pt x="3027362" y="498381"/>
                </a:cubicBezTo>
                <a:cubicBezTo>
                  <a:pt x="3030430" y="1629603"/>
                  <a:pt x="3033497" y="2760826"/>
                  <a:pt x="3036565" y="3892048"/>
                </a:cubicBezTo>
                <a:lnTo>
                  <a:pt x="9203" y="3892047"/>
                </a:lnTo>
                <a:cubicBezTo>
                  <a:pt x="6135" y="2594698"/>
                  <a:pt x="3068" y="1297349"/>
                  <a:pt x="0" y="0"/>
                </a:cubicBezTo>
                <a:close/>
              </a:path>
            </a:pathLst>
          </a:custGeom>
          <a:ln>
            <a:noFill/>
          </a:ln>
        </p:spPr>
        <p:txBody>
          <a:bodyPr/>
          <a:lstStyle/>
          <a:p>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dirty="0" smtClean="0"/>
              <a:t>Колонтитул</a:t>
            </a:r>
            <a:endParaRPr lang="en-US" dirty="0"/>
          </a:p>
        </p:txBody>
      </p:sp>
    </p:spTree>
    <p:extLst>
      <p:ext uri="{BB962C8B-B14F-4D97-AF65-F5344CB8AC3E}">
        <p14:creationId xmlns:p14="http://schemas.microsoft.com/office/powerpoint/2010/main" val="1955911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dirty="0" smtClean="0"/>
              <a:t>Колонтитул</a:t>
            </a:r>
            <a:endParaRPr lang="en-US" dirty="0"/>
          </a:p>
        </p:txBody>
      </p:sp>
    </p:spTree>
    <p:extLst>
      <p:ext uri="{BB962C8B-B14F-4D97-AF65-F5344CB8AC3E}">
        <p14:creationId xmlns:p14="http://schemas.microsoft.com/office/powerpoint/2010/main" val="545387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71600" y="4599335"/>
            <a:ext cx="6400800" cy="228599"/>
          </a:xfrm>
        </p:spPr>
        <p:txBody>
          <a:bodyPr anchor="b" anchorCtr="0">
            <a:normAutofit/>
          </a:bodyPr>
          <a:lstStyle>
            <a:lvl1pPr marL="0" indent="0" algn="ctr">
              <a:buNone/>
              <a:defRPr sz="12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smtClean="0"/>
              <a:t>Город и год</a:t>
            </a:r>
            <a:endParaRPr lang="en-US" dirty="0"/>
          </a:p>
        </p:txBody>
      </p:sp>
      <p:sp>
        <p:nvSpPr>
          <p:cNvPr id="7" name="TextBox 6"/>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userDrawn="1"/>
        </p:nvSpPr>
        <p:spPr>
          <a:xfrm>
            <a:off x="5910801" y="427239"/>
            <a:ext cx="184731" cy="369332"/>
          </a:xfrm>
          <a:prstGeom prst="rect">
            <a:avLst/>
          </a:prstGeom>
          <a:noFill/>
        </p:spPr>
        <p:txBody>
          <a:bodyPr wrap="none" rtlCol="0">
            <a:spAutoFit/>
          </a:bodyPr>
          <a:lstStyle/>
          <a:p>
            <a:endParaRPr lang="en-US" dirty="0"/>
          </a:p>
        </p:txBody>
      </p:sp>
      <p:sp>
        <p:nvSpPr>
          <p:cNvPr id="6" name="Title 1"/>
          <p:cNvSpPr>
            <a:spLocks noGrp="1"/>
          </p:cNvSpPr>
          <p:nvPr>
            <p:ph type="title" hasCustomPrompt="1"/>
          </p:nvPr>
        </p:nvSpPr>
        <p:spPr>
          <a:xfrm>
            <a:off x="1371600" y="2926326"/>
            <a:ext cx="6400800" cy="705749"/>
          </a:xfrm>
        </p:spPr>
        <p:txBody>
          <a:bodyPr anchor="b">
            <a:normAutofit/>
          </a:bodyPr>
          <a:lstStyle>
            <a:lvl1pPr algn="ctr">
              <a:defRPr sz="3200" b="0">
                <a:solidFill>
                  <a:schemeClr val="bg1"/>
                </a:solidFill>
              </a:defRPr>
            </a:lvl1pPr>
          </a:lstStyle>
          <a:p>
            <a:r>
              <a:rPr lang="ru-RU" dirty="0" smtClean="0"/>
              <a:t>Название презентации</a:t>
            </a:r>
            <a:endParaRPr lang="en-US" dirty="0"/>
          </a:p>
        </p:txBody>
      </p:sp>
      <p:sp>
        <p:nvSpPr>
          <p:cNvPr id="10" name="Text Placeholder 5"/>
          <p:cNvSpPr>
            <a:spLocks noGrp="1"/>
          </p:cNvSpPr>
          <p:nvPr>
            <p:ph type="body" sz="quarter" idx="10" hasCustomPrompt="1"/>
          </p:nvPr>
        </p:nvSpPr>
        <p:spPr>
          <a:xfrm>
            <a:off x="1371600" y="3637205"/>
            <a:ext cx="6400800" cy="462905"/>
          </a:xfrm>
        </p:spPr>
        <p:txBody>
          <a:bodyPr>
            <a:normAutofit/>
          </a:bodyPr>
          <a:lstStyle>
            <a:lvl1pPr marL="0" indent="0" algn="ctr">
              <a:buFontTx/>
              <a:buNone/>
              <a:defRPr sz="1600" baseline="0">
                <a:solidFill>
                  <a:schemeClr val="bg1"/>
                </a:solidFill>
              </a:defRPr>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ru-RU" dirty="0" smtClean="0"/>
              <a:t>Имя и контактные данные автора</a:t>
            </a:r>
            <a:endParaRPr lang="en-US" dirty="0" smtClean="0"/>
          </a:p>
        </p:txBody>
      </p:sp>
    </p:spTree>
    <p:extLst>
      <p:ext uri="{BB962C8B-B14F-4D97-AF65-F5344CB8AC3E}">
        <p14:creationId xmlns:p14="http://schemas.microsoft.com/office/powerpoint/2010/main" val="4130845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4693" y="997421"/>
            <a:ext cx="5965438" cy="1488969"/>
          </a:xfrm>
        </p:spPr>
        <p:txBody>
          <a:bodyPr anchor="b">
            <a:normAutofit/>
          </a:bodyPr>
          <a:lstStyle>
            <a:lvl1pPr>
              <a:defRPr sz="3200" b="0"/>
            </a:lvl1pPr>
          </a:lstStyle>
          <a:p>
            <a:r>
              <a:rPr lang="ru-RU" dirty="0" smtClean="0"/>
              <a:t>Название презентации</a:t>
            </a:r>
            <a:endParaRPr lang="en-US" dirty="0"/>
          </a:p>
        </p:txBody>
      </p:sp>
      <p:sp>
        <p:nvSpPr>
          <p:cNvPr id="6" name="Text Placeholder 5"/>
          <p:cNvSpPr>
            <a:spLocks noGrp="1"/>
          </p:cNvSpPr>
          <p:nvPr>
            <p:ph type="body" sz="quarter" idx="10" hasCustomPrompt="1"/>
          </p:nvPr>
        </p:nvSpPr>
        <p:spPr>
          <a:xfrm>
            <a:off x="765697" y="2571750"/>
            <a:ext cx="5965825" cy="1652588"/>
          </a:xfrm>
        </p:spPr>
        <p:txBody>
          <a:bodyPr>
            <a:normAutofit/>
          </a:bodyPr>
          <a:lstStyle>
            <a:lvl1pPr marL="0" indent="0" algn="l">
              <a:buFontTx/>
              <a:buNone/>
              <a:defRPr sz="1600"/>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ru-RU" dirty="0" smtClean="0"/>
              <a:t>Имя и контактные данные автора</a:t>
            </a:r>
            <a:endParaRPr lang="en-US" dirty="0" smtClean="0"/>
          </a:p>
        </p:txBody>
      </p:sp>
    </p:spTree>
    <p:extLst>
      <p:ext uri="{BB962C8B-B14F-4D97-AF65-F5344CB8AC3E}">
        <p14:creationId xmlns:p14="http://schemas.microsoft.com/office/powerpoint/2010/main" val="821411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144000" cy="5143500"/>
          </a:xfrm>
        </p:spPr>
        <p:txBody>
          <a:bodyPr anchor="ctr"/>
          <a:lstStyle>
            <a:lvl1pPr algn="ctr">
              <a:defRPr/>
            </a:lvl1pPr>
          </a:lstStyle>
          <a:p>
            <a:endParaRPr lang="en-US" dirty="0"/>
          </a:p>
        </p:txBody>
      </p:sp>
      <p:sp>
        <p:nvSpPr>
          <p:cNvPr id="2" name="Title 1"/>
          <p:cNvSpPr>
            <a:spLocks noGrp="1"/>
          </p:cNvSpPr>
          <p:nvPr>
            <p:ph type="title" hasCustomPrompt="1"/>
          </p:nvPr>
        </p:nvSpPr>
        <p:spPr>
          <a:xfrm>
            <a:off x="743140" y="927382"/>
            <a:ext cx="2713244" cy="1644368"/>
          </a:xfrm>
        </p:spPr>
        <p:txBody>
          <a:bodyPr anchor="t" anchorCtr="0">
            <a:normAutofit/>
          </a:bodyPr>
          <a:lstStyle>
            <a:lvl1pPr>
              <a:defRPr sz="2800" baseline="0">
                <a:solidFill>
                  <a:srgbClr val="FFFFFF"/>
                </a:solidFill>
              </a:defRPr>
            </a:lvl1pPr>
          </a:lstStyle>
          <a:p>
            <a:r>
              <a:rPr lang="ru-RU" dirty="0" smtClean="0"/>
              <a:t>Место для заголовка</a:t>
            </a:r>
            <a:endParaRPr lang="en-US" dirty="0"/>
          </a:p>
        </p:txBody>
      </p:sp>
    </p:spTree>
    <p:extLst>
      <p:ext uri="{BB962C8B-B14F-4D97-AF65-F5344CB8AC3E}">
        <p14:creationId xmlns:p14="http://schemas.microsoft.com/office/powerpoint/2010/main" val="2541825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Финал">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010279"/>
            <a:ext cx="8229600" cy="620483"/>
          </a:xfrm>
        </p:spPr>
        <p:txBody>
          <a:bodyPr>
            <a:normAutofit/>
          </a:bodyPr>
          <a:lstStyle>
            <a:lvl1pPr algn="ctr">
              <a:defRPr sz="3200">
                <a:solidFill>
                  <a:schemeClr val="bg1"/>
                </a:solidFill>
              </a:defRPr>
            </a:lvl1pPr>
          </a:lstStyle>
          <a:p>
            <a:r>
              <a:rPr lang="ru-RU" dirty="0" smtClean="0"/>
              <a:t>Спасибо за внимание!</a:t>
            </a:r>
            <a:endParaRPr lang="en-US" dirty="0"/>
          </a:p>
        </p:txBody>
      </p:sp>
      <p:sp>
        <p:nvSpPr>
          <p:cNvPr id="8" name="Text Placeholder 7"/>
          <p:cNvSpPr>
            <a:spLocks noGrp="1"/>
          </p:cNvSpPr>
          <p:nvPr>
            <p:ph type="body" sz="quarter" idx="10" hasCustomPrompt="1"/>
          </p:nvPr>
        </p:nvSpPr>
        <p:spPr>
          <a:xfrm>
            <a:off x="457200" y="2787704"/>
            <a:ext cx="8229600" cy="594122"/>
          </a:xfrm>
        </p:spPr>
        <p:txBody>
          <a:bodyPr/>
          <a:lstStyle>
            <a:lvl1pPr marL="0" indent="0" algn="ctr">
              <a:buFontTx/>
              <a:buNone/>
              <a:defRPr>
                <a:solidFill>
                  <a:srgbClr val="FFFFFF"/>
                </a:solidFill>
              </a:defRPr>
            </a:lvl1pPr>
            <a:lvl2pPr marL="457200" indent="0" algn="ctr">
              <a:buFontTx/>
              <a:buNone/>
              <a:defRPr>
                <a:solidFill>
                  <a:srgbClr val="FFFFFF"/>
                </a:solidFill>
              </a:defRPr>
            </a:lvl2pPr>
            <a:lvl3pPr marL="914400" indent="0" algn="ctr">
              <a:buFontTx/>
              <a:buNone/>
              <a:defRPr>
                <a:solidFill>
                  <a:srgbClr val="FFFFFF"/>
                </a:solidFill>
              </a:defRPr>
            </a:lvl3pPr>
            <a:lvl4pPr marL="1371600" indent="0" algn="ctr">
              <a:buFontTx/>
              <a:buNone/>
              <a:defRPr>
                <a:solidFill>
                  <a:srgbClr val="FFFFFF"/>
                </a:solidFill>
              </a:defRPr>
            </a:lvl4pPr>
            <a:lvl5pPr marL="1828800" indent="0" algn="ctr">
              <a:buFontTx/>
              <a:buNone/>
              <a:defRPr>
                <a:solidFill>
                  <a:srgbClr val="FFFFFF"/>
                </a:solidFill>
              </a:defRPr>
            </a:lvl5pPr>
          </a:lstStyle>
          <a:p>
            <a:pPr lvl="0"/>
            <a:r>
              <a:rPr lang="ru-RU" dirty="0" smtClean="0"/>
              <a:t>Контактные данные</a:t>
            </a:r>
            <a:endParaRPr lang="en-US" dirty="0" smtClean="0"/>
          </a:p>
        </p:txBody>
      </p:sp>
    </p:spTree>
    <p:extLst>
      <p:ext uri="{BB962C8B-B14F-4D97-AF65-F5344CB8AC3E}">
        <p14:creationId xmlns:p14="http://schemas.microsoft.com/office/powerpoint/2010/main" val="232022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2" name="Content Placeholder 2"/>
          <p:cNvSpPr>
            <a:spLocks noGrp="1"/>
          </p:cNvSpPr>
          <p:nvPr>
            <p:ph sz="half" idx="1" hasCustomPrompt="1"/>
          </p:nvPr>
        </p:nvSpPr>
        <p:spPr>
          <a:xfrm>
            <a:off x="457200" y="1746133"/>
            <a:ext cx="6273934" cy="2848490"/>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Первый уровень</a:t>
            </a:r>
          </a:p>
          <a:p>
            <a:pPr lvl="1"/>
            <a:r>
              <a:rPr lang="ru-RU" dirty="0" smtClean="0"/>
              <a:t>Второй уровень</a:t>
            </a:r>
          </a:p>
          <a:p>
            <a:pPr lvl="2"/>
            <a:r>
              <a:rPr lang="ru-RU" dirty="0" smtClean="0"/>
              <a:t>Третий уровень</a:t>
            </a:r>
          </a:p>
          <a:p>
            <a:pPr lvl="3"/>
            <a:r>
              <a:rPr lang="ru-RU" dirty="0" smtClean="0"/>
              <a:t>Пятый уровень</a:t>
            </a:r>
          </a:p>
          <a:p>
            <a:pPr lvl="4"/>
            <a:r>
              <a:rPr lang="ru-RU" dirty="0" smtClean="0"/>
              <a:t>Шестой уровень</a:t>
            </a:r>
            <a:endParaRPr lang="en-US" dirty="0"/>
          </a:p>
        </p:txBody>
      </p:sp>
      <p:sp>
        <p:nvSpPr>
          <p:cNvPr id="14"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dirty="0" smtClean="0"/>
              <a:t>Колонтитул</a:t>
            </a:r>
            <a:endParaRPr lang="en-US" dirty="0"/>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dirty="0" smtClean="0"/>
              <a:t>Заголовок</a:t>
            </a:r>
            <a:endParaRPr lang="en-US" dirty="0"/>
          </a:p>
        </p:txBody>
      </p:sp>
    </p:spTree>
    <p:extLst>
      <p:ext uri="{BB962C8B-B14F-4D97-AF65-F5344CB8AC3E}">
        <p14:creationId xmlns:p14="http://schemas.microsoft.com/office/powerpoint/2010/main" val="3941284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kfql">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Первый уровень</a:t>
            </a:r>
          </a:p>
          <a:p>
            <a:pPr lvl="1"/>
            <a:r>
              <a:rPr lang="ru-RU" dirty="0" smtClean="0"/>
              <a:t>Второй уровень</a:t>
            </a:r>
          </a:p>
          <a:p>
            <a:pPr lvl="2"/>
            <a:r>
              <a:rPr lang="ru-RU" dirty="0" smtClean="0"/>
              <a:t>Третий уровень</a:t>
            </a:r>
          </a:p>
          <a:p>
            <a:pPr lvl="3"/>
            <a:r>
              <a:rPr lang="ru-RU" dirty="0" smtClean="0"/>
              <a:t>Пятый уровень</a:t>
            </a:r>
          </a:p>
          <a:p>
            <a:pPr lvl="4"/>
            <a:r>
              <a:rPr lang="ru-RU" dirty="0" smtClean="0"/>
              <a:t>Шестой уровень</a:t>
            </a:r>
            <a:endParaRPr lang="en-US" dirty="0"/>
          </a:p>
        </p:txBody>
      </p:sp>
      <p:sp>
        <p:nvSpPr>
          <p:cNvPr id="4" name="Content Placeholder 3"/>
          <p:cNvSpPr>
            <a:spLocks noGrp="1"/>
          </p:cNvSpPr>
          <p:nvPr>
            <p:ph sz="half" idx="2" hasCustomPrompt="1"/>
          </p:nvPr>
        </p:nvSpPr>
        <p:spPr>
          <a:xfrm>
            <a:off x="4648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Первый уровень</a:t>
            </a:r>
          </a:p>
          <a:p>
            <a:pPr lvl="1"/>
            <a:r>
              <a:rPr lang="ru-RU" dirty="0" smtClean="0"/>
              <a:t>Второй уровень</a:t>
            </a:r>
          </a:p>
          <a:p>
            <a:pPr lvl="2"/>
            <a:r>
              <a:rPr lang="ru-RU" dirty="0" smtClean="0"/>
              <a:t>Третий уровень</a:t>
            </a:r>
          </a:p>
          <a:p>
            <a:pPr lvl="3"/>
            <a:r>
              <a:rPr lang="ru-RU" dirty="0" smtClean="0"/>
              <a:t>Пятый уровень</a:t>
            </a:r>
          </a:p>
          <a:p>
            <a:pPr lvl="4"/>
            <a:r>
              <a:rPr lang="ru-RU" dirty="0" smtClean="0"/>
              <a:t>Шестой уровень</a:t>
            </a:r>
            <a:endParaRPr lang="en-US" dirty="0"/>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dirty="0" smtClean="0"/>
              <a:t>Колонтитул</a:t>
            </a:r>
            <a:endParaRPr lang="en-US" dirty="0"/>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dirty="0" smtClean="0"/>
              <a:t>Заголовок</a:t>
            </a:r>
            <a:endParaRPr lang="en-US" dirty="0"/>
          </a:p>
        </p:txBody>
      </p:sp>
    </p:spTree>
    <p:extLst>
      <p:ext uri="{BB962C8B-B14F-4D97-AF65-F5344CB8AC3E}">
        <p14:creationId xmlns:p14="http://schemas.microsoft.com/office/powerpoint/2010/main" val="1251592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2"/>
          <p:cNvSpPr>
            <a:spLocks noGrp="1"/>
          </p:cNvSpPr>
          <p:nvPr>
            <p:ph sz="half" idx="1" hasCustomPrompt="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Первый уровень</a:t>
            </a:r>
          </a:p>
          <a:p>
            <a:pPr lvl="1"/>
            <a:r>
              <a:rPr lang="ru-RU" dirty="0" smtClean="0"/>
              <a:t>Второй уровень</a:t>
            </a:r>
          </a:p>
          <a:p>
            <a:pPr lvl="2"/>
            <a:r>
              <a:rPr lang="ru-RU" dirty="0" smtClean="0"/>
              <a:t>Третий уровень</a:t>
            </a:r>
          </a:p>
          <a:p>
            <a:pPr lvl="3"/>
            <a:r>
              <a:rPr lang="ru-RU" dirty="0" smtClean="0"/>
              <a:t>Пятый уровень</a:t>
            </a:r>
          </a:p>
          <a:p>
            <a:pPr lvl="4"/>
            <a:r>
              <a:rPr lang="ru-RU" dirty="0" smtClean="0"/>
              <a:t>Шестой уровень</a:t>
            </a:r>
            <a:endParaRPr lang="en-US" dirty="0"/>
          </a:p>
        </p:txBody>
      </p:sp>
      <p:sp>
        <p:nvSpPr>
          <p:cNvPr id="11" name="Picture Placeholder 10"/>
          <p:cNvSpPr>
            <a:spLocks noGrp="1"/>
          </p:cNvSpPr>
          <p:nvPr>
            <p:ph type="pic" sz="quarter" idx="10"/>
          </p:nvPr>
        </p:nvSpPr>
        <p:spPr>
          <a:xfrm>
            <a:off x="5659438" y="1759744"/>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0" name="Picture Placeholder 10"/>
          <p:cNvSpPr>
            <a:spLocks noGrp="1"/>
          </p:cNvSpPr>
          <p:nvPr>
            <p:ph type="pic" sz="quarter" idx="11"/>
          </p:nvPr>
        </p:nvSpPr>
        <p:spPr>
          <a:xfrm>
            <a:off x="5659438" y="3288506"/>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 name="Title 1"/>
          <p:cNvSpPr>
            <a:spLocks noGrp="1"/>
          </p:cNvSpPr>
          <p:nvPr>
            <p:ph type="title" hasCustomPrompt="1"/>
          </p:nvPr>
        </p:nvSpPr>
        <p:spPr>
          <a:xfrm>
            <a:off x="457200" y="927498"/>
            <a:ext cx="8229600" cy="620315"/>
          </a:xfrm>
        </p:spPr>
        <p:txBody>
          <a:bodyPr/>
          <a:lstStyle/>
          <a:p>
            <a:r>
              <a:rPr lang="ru-RU" dirty="0" smtClean="0"/>
              <a:t>Заголовок</a:t>
            </a:r>
            <a:endParaRPr lang="en-US" dirty="0"/>
          </a:p>
        </p:txBody>
      </p:sp>
      <p:sp>
        <p:nvSpPr>
          <p:cNvPr id="15"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dirty="0" smtClean="0"/>
              <a:t>International Students and Scholars Rock</a:t>
            </a:r>
            <a:endParaRPr lang="en-US" dirty="0"/>
          </a:p>
        </p:txBody>
      </p:sp>
    </p:spTree>
    <p:extLst>
      <p:ext uri="{BB962C8B-B14F-4D97-AF65-F5344CB8AC3E}">
        <p14:creationId xmlns:p14="http://schemas.microsoft.com/office/powerpoint/2010/main" val="3025460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927382"/>
            <a:ext cx="8229600" cy="620483"/>
          </a:xfrm>
        </p:spPr>
        <p:txBody>
          <a:bodyPr>
            <a:normAutofit/>
          </a:bodyPr>
          <a:lstStyle>
            <a:lvl1pPr>
              <a:defRPr sz="3200"/>
            </a:lvl1pPr>
          </a:lstStyle>
          <a:p>
            <a:r>
              <a:rPr lang="ru-RU" dirty="0" smtClean="0"/>
              <a:t>Заголовок</a:t>
            </a:r>
            <a:endParaRPr lang="en-US" dirty="0"/>
          </a:p>
        </p:txBody>
      </p:sp>
      <p:sp>
        <p:nvSpPr>
          <p:cNvPr id="16"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1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1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20" name="Picture Placeholder 10"/>
          <p:cNvSpPr>
            <a:spLocks noGrp="1"/>
          </p:cNvSpPr>
          <p:nvPr>
            <p:ph type="pic" sz="quarter" idx="17"/>
          </p:nvPr>
        </p:nvSpPr>
        <p:spPr>
          <a:xfrm>
            <a:off x="457201" y="3324086"/>
            <a:ext cx="2588883" cy="1063056"/>
          </a:xfrm>
          <a:prstGeom prst="round1Rect">
            <a:avLst>
              <a:gd name="adj" fmla="val 37649"/>
            </a:avLst>
          </a:prstGeom>
          <a:ln>
            <a:noFill/>
          </a:ln>
        </p:spPr>
        <p:txBody>
          <a:bodyPr/>
          <a:lstStyle/>
          <a:p>
            <a:endParaRPr lang="en-US"/>
          </a:p>
        </p:txBody>
      </p:sp>
      <p:sp>
        <p:nvSpPr>
          <p:cNvPr id="21" name="Picture Placeholder 10"/>
          <p:cNvSpPr>
            <a:spLocks noGrp="1"/>
          </p:cNvSpPr>
          <p:nvPr>
            <p:ph type="pic" sz="quarter" idx="18"/>
          </p:nvPr>
        </p:nvSpPr>
        <p:spPr>
          <a:xfrm>
            <a:off x="3276149" y="3324086"/>
            <a:ext cx="2588883" cy="1063056"/>
          </a:xfrm>
          <a:prstGeom prst="round1Rect">
            <a:avLst>
              <a:gd name="adj" fmla="val 37649"/>
            </a:avLst>
          </a:prstGeom>
          <a:ln>
            <a:noFill/>
          </a:ln>
        </p:spPr>
        <p:txBody>
          <a:bodyPr/>
          <a:lstStyle/>
          <a:p>
            <a:endParaRPr lang="en-US"/>
          </a:p>
        </p:txBody>
      </p:sp>
      <p:sp>
        <p:nvSpPr>
          <p:cNvPr id="22" name="Picture Placeholder 10"/>
          <p:cNvSpPr>
            <a:spLocks noGrp="1"/>
          </p:cNvSpPr>
          <p:nvPr>
            <p:ph type="pic" sz="quarter" idx="19"/>
          </p:nvPr>
        </p:nvSpPr>
        <p:spPr>
          <a:xfrm>
            <a:off x="6097917" y="3324086"/>
            <a:ext cx="2588883" cy="1063056"/>
          </a:xfrm>
          <a:prstGeom prst="round1Rect">
            <a:avLst>
              <a:gd name="adj" fmla="val 37649"/>
            </a:avLst>
          </a:prstGeom>
          <a:ln>
            <a:noFill/>
          </a:ln>
        </p:spPr>
        <p:txBody>
          <a:bodyPr/>
          <a:lstStyle/>
          <a:p>
            <a:endParaRPr lang="en-US"/>
          </a:p>
        </p:txBody>
      </p:sp>
      <p:sp>
        <p:nvSpPr>
          <p:cNvPr id="25" name="Text Placeholder 24"/>
          <p:cNvSpPr>
            <a:spLocks noGrp="1"/>
          </p:cNvSpPr>
          <p:nvPr>
            <p:ph type="body" sz="quarter" idx="20" hasCustomPrompt="1"/>
          </p:nvPr>
        </p:nvSpPr>
        <p:spPr>
          <a:xfrm>
            <a:off x="457201" y="2899173"/>
            <a:ext cx="2589213" cy="269081"/>
          </a:xfrm>
        </p:spPr>
        <p:txBody>
          <a:bodyPr>
            <a:normAutofit/>
          </a:bodyPr>
          <a:lstStyle>
            <a:lvl1pPr marL="0" indent="0">
              <a:buFont typeface="Arial"/>
              <a:buNone/>
              <a:defRPr sz="1200"/>
            </a:lvl1pPr>
          </a:lstStyle>
          <a:p>
            <a:pPr lvl="0"/>
            <a:r>
              <a:rPr lang="ru-RU" dirty="0" smtClean="0"/>
              <a:t>Подпись</a:t>
            </a:r>
            <a:endParaRPr lang="en-US" dirty="0"/>
          </a:p>
        </p:txBody>
      </p:sp>
      <p:sp>
        <p:nvSpPr>
          <p:cNvPr id="26" name="Text Placeholder 24"/>
          <p:cNvSpPr>
            <a:spLocks noGrp="1"/>
          </p:cNvSpPr>
          <p:nvPr>
            <p:ph type="body" sz="quarter" idx="21" hasCustomPrompt="1"/>
          </p:nvPr>
        </p:nvSpPr>
        <p:spPr>
          <a:xfrm>
            <a:off x="3275819" y="2899173"/>
            <a:ext cx="2589213" cy="269081"/>
          </a:xfrm>
        </p:spPr>
        <p:txBody>
          <a:bodyPr>
            <a:normAutofit/>
          </a:bodyPr>
          <a:lstStyle>
            <a:lvl1pPr marL="0" indent="0">
              <a:buFont typeface="Arial"/>
              <a:buNone/>
              <a:defRPr sz="1200"/>
            </a:lvl1pPr>
          </a:lstStyle>
          <a:p>
            <a:pPr lvl="0"/>
            <a:r>
              <a:rPr lang="ru-RU" dirty="0" smtClean="0"/>
              <a:t>Подпись</a:t>
            </a:r>
            <a:endParaRPr lang="en-US" dirty="0"/>
          </a:p>
        </p:txBody>
      </p:sp>
      <p:sp>
        <p:nvSpPr>
          <p:cNvPr id="27" name="Text Placeholder 24"/>
          <p:cNvSpPr>
            <a:spLocks noGrp="1"/>
          </p:cNvSpPr>
          <p:nvPr>
            <p:ph type="body" sz="quarter" idx="22" hasCustomPrompt="1"/>
          </p:nvPr>
        </p:nvSpPr>
        <p:spPr>
          <a:xfrm>
            <a:off x="6085706" y="2899173"/>
            <a:ext cx="2589213" cy="269081"/>
          </a:xfrm>
        </p:spPr>
        <p:txBody>
          <a:bodyPr>
            <a:normAutofit/>
          </a:bodyPr>
          <a:lstStyle>
            <a:lvl1pPr marL="0" indent="0">
              <a:buFont typeface="Arial"/>
              <a:buNone/>
              <a:defRPr sz="1200"/>
            </a:lvl1pPr>
          </a:lstStyle>
          <a:p>
            <a:pPr lvl="0"/>
            <a:r>
              <a:rPr lang="ru-RU" dirty="0" smtClean="0"/>
              <a:t>Подпись</a:t>
            </a:r>
            <a:endParaRPr lang="en-US" dirty="0"/>
          </a:p>
        </p:txBody>
      </p:sp>
      <p:sp>
        <p:nvSpPr>
          <p:cNvPr id="28" name="Text Placeholder 24"/>
          <p:cNvSpPr>
            <a:spLocks noGrp="1"/>
          </p:cNvSpPr>
          <p:nvPr>
            <p:ph type="body" sz="quarter" idx="23" hasCustomPrompt="1"/>
          </p:nvPr>
        </p:nvSpPr>
        <p:spPr>
          <a:xfrm>
            <a:off x="457201" y="4472763"/>
            <a:ext cx="2589213" cy="269081"/>
          </a:xfrm>
        </p:spPr>
        <p:txBody>
          <a:bodyPr>
            <a:normAutofit/>
          </a:bodyPr>
          <a:lstStyle>
            <a:lvl1pPr marL="0" indent="0">
              <a:buFont typeface="Arial"/>
              <a:buNone/>
              <a:defRPr sz="1200"/>
            </a:lvl1pPr>
          </a:lstStyle>
          <a:p>
            <a:pPr lvl="0"/>
            <a:r>
              <a:rPr lang="ru-RU" dirty="0" smtClean="0"/>
              <a:t>Подпись</a:t>
            </a:r>
            <a:endParaRPr lang="en-US" dirty="0"/>
          </a:p>
        </p:txBody>
      </p:sp>
      <p:sp>
        <p:nvSpPr>
          <p:cNvPr id="29" name="Text Placeholder 24"/>
          <p:cNvSpPr>
            <a:spLocks noGrp="1"/>
          </p:cNvSpPr>
          <p:nvPr>
            <p:ph type="body" sz="quarter" idx="24" hasCustomPrompt="1"/>
          </p:nvPr>
        </p:nvSpPr>
        <p:spPr>
          <a:xfrm>
            <a:off x="3275819" y="4472763"/>
            <a:ext cx="2589213" cy="269081"/>
          </a:xfrm>
        </p:spPr>
        <p:txBody>
          <a:bodyPr>
            <a:normAutofit/>
          </a:bodyPr>
          <a:lstStyle>
            <a:lvl1pPr marL="0" indent="0">
              <a:buFont typeface="Arial"/>
              <a:buNone/>
              <a:defRPr sz="1200"/>
            </a:lvl1pPr>
          </a:lstStyle>
          <a:p>
            <a:pPr lvl="0"/>
            <a:r>
              <a:rPr lang="ru-RU" dirty="0" smtClean="0"/>
              <a:t>Подпись</a:t>
            </a:r>
            <a:endParaRPr lang="en-US" dirty="0"/>
          </a:p>
        </p:txBody>
      </p:sp>
      <p:sp>
        <p:nvSpPr>
          <p:cNvPr id="30" name="Text Placeholder 24"/>
          <p:cNvSpPr>
            <a:spLocks noGrp="1"/>
          </p:cNvSpPr>
          <p:nvPr>
            <p:ph type="body" sz="quarter" idx="25" hasCustomPrompt="1"/>
          </p:nvPr>
        </p:nvSpPr>
        <p:spPr>
          <a:xfrm>
            <a:off x="6085706" y="4472763"/>
            <a:ext cx="2589213" cy="269081"/>
          </a:xfrm>
        </p:spPr>
        <p:txBody>
          <a:bodyPr>
            <a:normAutofit/>
          </a:bodyPr>
          <a:lstStyle>
            <a:lvl1pPr marL="0" indent="0">
              <a:buFont typeface="Arial"/>
              <a:buNone/>
              <a:defRPr sz="1200"/>
            </a:lvl1pPr>
          </a:lstStyle>
          <a:p>
            <a:pPr lvl="0"/>
            <a:r>
              <a:rPr lang="ru-RU" dirty="0" smtClean="0"/>
              <a:t>Подпись</a:t>
            </a:r>
            <a:endParaRPr lang="en-US" dirty="0"/>
          </a:p>
        </p:txBody>
      </p:sp>
      <p:sp>
        <p:nvSpPr>
          <p:cNvPr id="3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dirty="0" smtClean="0"/>
              <a:t>International Students and Scholars Rock</a:t>
            </a:r>
            <a:endParaRPr lang="en-US" dirty="0"/>
          </a:p>
        </p:txBody>
      </p:sp>
    </p:spTree>
    <p:extLst>
      <p:ext uri="{BB962C8B-B14F-4D97-AF65-F5344CB8AC3E}">
        <p14:creationId xmlns:p14="http://schemas.microsoft.com/office/powerpoint/2010/main" val="71863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dirty="0" smtClean="0"/>
              <a:t>Заголовок</a:t>
            </a:r>
            <a:endParaRPr lang="en-US" dirty="0"/>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dirty="0" smtClean="0"/>
              <a:t>Первый уровень</a:t>
            </a:r>
          </a:p>
          <a:p>
            <a:pPr lvl="1"/>
            <a:r>
              <a:rPr lang="ru-RU" dirty="0" smtClean="0"/>
              <a:t>Второй уровень</a:t>
            </a:r>
          </a:p>
          <a:p>
            <a:pPr lvl="2"/>
            <a:r>
              <a:rPr lang="ru-RU" dirty="0" smtClean="0"/>
              <a:t>Третий уровень</a:t>
            </a:r>
          </a:p>
          <a:p>
            <a:pPr lvl="3"/>
            <a:r>
              <a:rPr lang="ru-RU" dirty="0" smtClean="0"/>
              <a:t>Пятый уровень</a:t>
            </a:r>
          </a:p>
          <a:p>
            <a:pPr lvl="4"/>
            <a:r>
              <a:rPr lang="ru-RU" dirty="0" smtClean="0"/>
              <a:t>Шестой уровень</a:t>
            </a:r>
            <a:endParaRPr lang="en-US" dirty="0"/>
          </a:p>
        </p:txBody>
      </p:sp>
      <p:sp>
        <p:nvSpPr>
          <p:cNvPr id="4" name="Footer Placeholder 3"/>
          <p:cNvSpPr>
            <a:spLocks noGrp="1"/>
          </p:cNvSpPr>
          <p:nvPr>
            <p:ph type="ftr" sz="quarter" idx="3"/>
          </p:nvPr>
        </p:nvSpPr>
        <p:spPr>
          <a:xfrm>
            <a:off x="4030768" y="329462"/>
            <a:ext cx="4656032" cy="273844"/>
          </a:xfrm>
          <a:prstGeom prst="rect">
            <a:avLst/>
          </a:prstGeom>
        </p:spPr>
        <p:txBody>
          <a:bodyPr vert="horz" lIns="91440" tIns="45720" rIns="91440" bIns="45720" rtlCol="0" anchor="ctr"/>
          <a:lstStyle>
            <a:lvl1pPr algn="r">
              <a:defRPr sz="1200">
                <a:solidFill>
                  <a:schemeClr val="bg1"/>
                </a:solidFill>
              </a:defRPr>
            </a:lvl1pPr>
          </a:lstStyle>
          <a:p>
            <a:r>
              <a:rPr lang="en-US" smtClean="0"/>
              <a:t>International Students and Scholars Rock</a:t>
            </a:r>
            <a:endParaRPr lang="en-US" dirty="0"/>
          </a:p>
        </p:txBody>
      </p:sp>
    </p:spTree>
    <p:extLst>
      <p:ext uri="{BB962C8B-B14F-4D97-AF65-F5344CB8AC3E}">
        <p14:creationId xmlns:p14="http://schemas.microsoft.com/office/powerpoint/2010/main" val="1055865372"/>
      </p:ext>
    </p:extLst>
  </p:cSld>
  <p:clrMap bg1="lt1" tx1="dk1" bg2="lt2" tx2="dk2" accent1="accent1" accent2="accent2" accent3="accent3" accent4="accent4" accent5="accent5" accent6="accent6" hlink="hlink" folHlink="folHlink"/>
  <p:sldLayoutIdLst>
    <p:sldLayoutId id="2147483685" r:id="rId1"/>
    <p:sldLayoutId id="2147483697" r:id="rId2"/>
    <p:sldLayoutId id="2147483692" r:id="rId3"/>
    <p:sldLayoutId id="2147483686" r:id="rId4"/>
    <p:sldLayoutId id="2147483689" r:id="rId5"/>
  </p:sldLayoutIdLst>
  <p:hf sldNum="0" hdr="0" dt="0"/>
  <p:txStyles>
    <p:titleStyle>
      <a:lvl1pPr algn="l" defTabSz="457200" rtl="0" eaLnBrk="1" latinLnBrk="0" hangingPunct="1">
        <a:spcBef>
          <a:spcPct val="0"/>
        </a:spcBef>
        <a:buNone/>
        <a:defRPr sz="36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7"/>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dirty="0" smtClean="0"/>
              <a:t>Заголовок</a:t>
            </a:r>
            <a:endParaRPr lang="en-US" dirty="0"/>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dirty="0" smtClean="0"/>
              <a:t>Первый уровень</a:t>
            </a:r>
          </a:p>
          <a:p>
            <a:pPr lvl="1"/>
            <a:r>
              <a:rPr lang="ru-RU" dirty="0" smtClean="0"/>
              <a:t>Второй уровень</a:t>
            </a:r>
          </a:p>
          <a:p>
            <a:pPr lvl="2"/>
            <a:r>
              <a:rPr lang="ru-RU" dirty="0" smtClean="0"/>
              <a:t>Третий уровень</a:t>
            </a:r>
          </a:p>
          <a:p>
            <a:pPr lvl="3"/>
            <a:r>
              <a:rPr lang="ru-RU" dirty="0" smtClean="0"/>
              <a:t>Пятый уровень</a:t>
            </a:r>
          </a:p>
          <a:p>
            <a:pPr lvl="4"/>
            <a:r>
              <a:rPr lang="ru-RU" dirty="0" smtClean="0"/>
              <a:t>Шестой уровень</a:t>
            </a:r>
            <a:endParaRPr lang="en-US" dirty="0"/>
          </a:p>
        </p:txBody>
      </p:sp>
      <p:sp>
        <p:nvSpPr>
          <p:cNvPr id="4" name="TextBox 3"/>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85600301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hf sldNum="0" hdr="0" dt="0"/>
  <p:txStyles>
    <p:titleStyle>
      <a:lvl1pPr algn="l" defTabSz="457200" rtl="0" eaLnBrk="1" latinLnBrk="0" hangingPunct="1">
        <a:spcBef>
          <a:spcPct val="0"/>
        </a:spcBef>
        <a:buNone/>
        <a:defRPr sz="32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9"/>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hyperlink" Target="https://docs.cntd.ru/document/420336541" TargetMode="Externa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hyperlink" Target="https://www.consultant.ru/document/Cons_doc_LAW_34683/6a7ba42d8fda3a1ba186a9eb5c806921998ae7d1/" TargetMode="Externa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hyperlink" Target="https://docs.cntd.ru/document/1200166732" TargetMode="External"/><Relationship Id="rId2" Type="http://schemas.openxmlformats.org/officeDocument/2006/relationships/hyperlink" Target="https://docs.cntd.ru/document/1200160784" TargetMode="External"/><Relationship Id="rId1" Type="http://schemas.openxmlformats.org/officeDocument/2006/relationships/slideLayout" Target="../slideLayouts/slideLayout5.xml"/><Relationship Id="rId5" Type="http://schemas.openxmlformats.org/officeDocument/2006/relationships/hyperlink" Target="https://docs.cntd.ru/document/564812337" TargetMode="External"/><Relationship Id="rId4" Type="http://schemas.openxmlformats.org/officeDocument/2006/relationships/hyperlink" Target="http://www.oaontc.ru/media/filebrowser/sda-15-2019_izm__27.12.2019.pdf"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hyperlink" Target="mailto:a.a.rassadina@gmail.com"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hyperlink" Target="https://www.novotest.ru/informatsiya/skhemy-sertifikatsii-i-deklarirovaniya/"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hyperlink" Target="https://www.novotest.ru/informatsiya/skhemy-sertifikatsii-i-deklarirovaniya/"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hyperlink" Target="https://studfile.net/preview/8991130/page:4/"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9633" y="1683657"/>
            <a:ext cx="8112035" cy="1698172"/>
          </a:xfrm>
        </p:spPr>
        <p:txBody>
          <a:bodyPr>
            <a:normAutofit/>
          </a:bodyPr>
          <a:lstStyle/>
          <a:p>
            <a:r>
              <a:rPr lang="ru-RU" sz="4000" dirty="0" smtClean="0">
                <a:solidFill>
                  <a:schemeClr val="tx1"/>
                </a:solidFill>
              </a:rPr>
              <a:t>Лекция 8</a:t>
            </a:r>
            <a:br>
              <a:rPr lang="ru-RU" sz="4000" dirty="0" smtClean="0">
                <a:solidFill>
                  <a:schemeClr val="tx1"/>
                </a:solidFill>
              </a:rPr>
            </a:br>
            <a:r>
              <a:rPr lang="ru-RU" sz="4000" dirty="0" smtClean="0">
                <a:solidFill>
                  <a:schemeClr val="tx1"/>
                </a:solidFill>
              </a:rPr>
              <a:t>Сертификация</a:t>
            </a:r>
            <a:endParaRPr lang="en-US" sz="4000" dirty="0">
              <a:solidFill>
                <a:schemeClr val="tx1"/>
              </a:solidFill>
            </a:endParaRPr>
          </a:p>
        </p:txBody>
      </p:sp>
      <p:sp>
        <p:nvSpPr>
          <p:cNvPr id="7" name="Text Placeholder 6"/>
          <p:cNvSpPr>
            <a:spLocks noGrp="1"/>
          </p:cNvSpPr>
          <p:nvPr>
            <p:ph type="body" sz="quarter" idx="10"/>
          </p:nvPr>
        </p:nvSpPr>
        <p:spPr>
          <a:xfrm>
            <a:off x="1371600" y="3637205"/>
            <a:ext cx="6400800" cy="761613"/>
          </a:xfrm>
        </p:spPr>
        <p:txBody>
          <a:bodyPr>
            <a:normAutofit fontScale="85000" lnSpcReduction="10000"/>
          </a:bodyPr>
          <a:lstStyle/>
          <a:p>
            <a:r>
              <a:rPr lang="ru-RU" sz="2000" dirty="0" smtClean="0">
                <a:solidFill>
                  <a:schemeClr val="tx1"/>
                </a:solidFill>
              </a:rPr>
              <a:t>к.т.н</a:t>
            </a:r>
            <a:r>
              <a:rPr lang="ru-RU" sz="2000" smtClean="0">
                <a:solidFill>
                  <a:schemeClr val="tx1"/>
                </a:solidFill>
              </a:rPr>
              <a:t>., </a:t>
            </a:r>
            <a:r>
              <a:rPr lang="ru-RU" sz="2000" smtClean="0">
                <a:solidFill>
                  <a:schemeClr val="tx1"/>
                </a:solidFill>
              </a:rPr>
              <a:t>преподаватель </a:t>
            </a:r>
            <a:r>
              <a:rPr lang="ru-RU" sz="2000" dirty="0" err="1" smtClean="0">
                <a:solidFill>
                  <a:schemeClr val="tx1"/>
                </a:solidFill>
              </a:rPr>
              <a:t>ФСУиР</a:t>
            </a:r>
            <a:r>
              <a:rPr lang="ru-RU" sz="2000" dirty="0" smtClean="0">
                <a:solidFill>
                  <a:schemeClr val="tx1"/>
                </a:solidFill>
              </a:rPr>
              <a:t> – Рассадина Анна Александровна</a:t>
            </a:r>
            <a:endParaRPr lang="nl-NL" sz="2000" dirty="0">
              <a:solidFill>
                <a:schemeClr val="tx1"/>
              </a:solidFill>
            </a:endParaRPr>
          </a:p>
          <a:p>
            <a:r>
              <a:rPr lang="ru-RU" dirty="0" smtClean="0">
                <a:solidFill>
                  <a:schemeClr val="tx1"/>
                </a:solidFill>
              </a:rPr>
              <a:t>Контактные данные: 8-950-047-25-58, </a:t>
            </a:r>
            <a:r>
              <a:rPr lang="en-US" dirty="0" smtClean="0">
                <a:solidFill>
                  <a:schemeClr val="tx1"/>
                </a:solidFill>
              </a:rPr>
              <a:t>aarassadina@itmo.ru</a:t>
            </a:r>
            <a:endParaRPr lang="en-US" dirty="0">
              <a:solidFill>
                <a:schemeClr val="tx1"/>
              </a:solidFill>
            </a:endParaRPr>
          </a:p>
        </p:txBody>
      </p:sp>
    </p:spTree>
    <p:extLst>
      <p:ext uri="{BB962C8B-B14F-4D97-AF65-F5344CB8AC3E}">
        <p14:creationId xmlns:p14="http://schemas.microsoft.com/office/powerpoint/2010/main" val="8717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586281" y="4774168"/>
            <a:ext cx="557719" cy="369332"/>
          </a:xfrm>
          <a:prstGeom prst="rect">
            <a:avLst/>
          </a:prstGeom>
          <a:noFill/>
        </p:spPr>
        <p:txBody>
          <a:bodyPr wrap="square" rtlCol="0">
            <a:spAutoFit/>
          </a:bodyPr>
          <a:lstStyle/>
          <a:p>
            <a:r>
              <a:rPr lang="ru-RU" dirty="0" smtClean="0"/>
              <a:t>9</a:t>
            </a:r>
            <a:endParaRPr lang="ru-RU" dirty="0"/>
          </a:p>
        </p:txBody>
      </p:sp>
      <p:sp>
        <p:nvSpPr>
          <p:cNvPr id="7" name="TextBox 6"/>
          <p:cNvSpPr txBox="1"/>
          <p:nvPr/>
        </p:nvSpPr>
        <p:spPr>
          <a:xfrm>
            <a:off x="265889" y="739302"/>
            <a:ext cx="8651132" cy="2246769"/>
          </a:xfrm>
          <a:prstGeom prst="rect">
            <a:avLst/>
          </a:prstGeom>
          <a:noFill/>
        </p:spPr>
        <p:txBody>
          <a:bodyPr wrap="square" rtlCol="0">
            <a:spAutoFit/>
          </a:bodyPr>
          <a:lstStyle/>
          <a:p>
            <a:pPr algn="just"/>
            <a:r>
              <a:rPr lang="ru-RU" b="1" dirty="0" smtClean="0">
                <a:latin typeface="Times New Roman" panose="02020603050405020304" pitchFamily="18" charset="0"/>
                <a:cs typeface="Times New Roman" panose="02020603050405020304" pitchFamily="18" charset="0"/>
              </a:rPr>
              <a:t>Техническими </a:t>
            </a:r>
            <a:r>
              <a:rPr lang="ru-RU" b="1" dirty="0">
                <a:latin typeface="Times New Roman" panose="02020603050405020304" pitchFamily="18" charset="0"/>
                <a:cs typeface="Times New Roman" panose="02020603050405020304" pitchFamily="18" charset="0"/>
              </a:rPr>
              <a:t>регламентами II уровня </a:t>
            </a:r>
            <a:r>
              <a:rPr lang="ru-RU" dirty="0">
                <a:latin typeface="Times New Roman" panose="02020603050405020304" pitchFamily="18" charset="0"/>
                <a:cs typeface="Times New Roman" panose="02020603050405020304" pitchFamily="18" charset="0"/>
              </a:rPr>
              <a:t>являются государственные и межгосударственные стандарты, содержащие</a:t>
            </a:r>
            <a:r>
              <a:rPr lang="ru-RU" dirty="0" smtClean="0">
                <a:latin typeface="Times New Roman" panose="02020603050405020304" pitchFamily="18" charset="0"/>
                <a:cs typeface="Times New Roman" panose="02020603050405020304" pitchFamily="18" charset="0"/>
              </a:rPr>
              <a:t>:</a:t>
            </a:r>
          </a:p>
          <a:p>
            <a:pPr algn="just"/>
            <a:endParaRPr lang="ru-RU"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обязательные требования;</a:t>
            </a:r>
          </a:p>
          <a:p>
            <a:pPr marL="285750" indent="-285750" algn="just">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правила по стандартизации, метрологии, сертификации;</a:t>
            </a:r>
          </a:p>
          <a:p>
            <a:pPr marL="285750" indent="-285750" algn="just">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общероссийские классификаторы.</a:t>
            </a:r>
          </a:p>
          <a:p>
            <a:pPr algn="just"/>
            <a:endParaRPr lang="ru-RU" sz="1600" dirty="0" smtClean="0">
              <a:latin typeface="Times New Roman" pitchFamily="18" charset="0"/>
              <a:cs typeface="Times New Roman" pitchFamily="18" charset="0"/>
            </a:endParaRPr>
          </a:p>
          <a:p>
            <a:pPr algn="just"/>
            <a:endParaRPr lang="ru-RU" sz="16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0133237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764693" y="997421"/>
            <a:ext cx="5965438" cy="148896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ru-RU" sz="3200" b="1" i="0" u="none" strike="noStrike" kern="1200" cap="none" spc="0" normalizeH="0" baseline="0" noProof="0" smtClean="0">
                <a:ln>
                  <a:noFill/>
                </a:ln>
                <a:solidFill>
                  <a:schemeClr val="bg1"/>
                </a:solidFill>
                <a:effectLst/>
                <a:uLnTx/>
                <a:uFillTx/>
                <a:latin typeface="+mj-lt"/>
                <a:ea typeface="+mj-ea"/>
                <a:cs typeface="+mj-cs"/>
              </a:rPr>
              <a:t>Благодарю за внимание!</a:t>
            </a:r>
            <a:endParaRPr kumimoji="0" lang="ru-RU" sz="32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TextBox 5"/>
          <p:cNvSpPr txBox="1"/>
          <p:nvPr/>
        </p:nvSpPr>
        <p:spPr>
          <a:xfrm>
            <a:off x="183641" y="308872"/>
            <a:ext cx="8752254" cy="4524315"/>
          </a:xfrm>
          <a:prstGeom prst="rect">
            <a:avLst/>
          </a:prstGeom>
          <a:noFill/>
        </p:spPr>
        <p:txBody>
          <a:bodyPr wrap="square" rtlCol="0">
            <a:spAutoFit/>
          </a:bodyPr>
          <a:lstStyle/>
          <a:p>
            <a:pPr indent="457200" algn="just"/>
            <a:r>
              <a:rPr lang="ru-RU" dirty="0" smtClean="0">
                <a:latin typeface="Times New Roman" pitchFamily="18" charset="0"/>
                <a:cs typeface="Times New Roman" pitchFamily="18" charset="0"/>
              </a:rPr>
              <a:t>Взаимное признание результатов работ по обеспечению единства измерений осуществляются в отношении работ, выполненных органами государственной власти или юридическими лицами государств-членов, уполномоченными (нотифицированными) в соответствии с законодательством своего государства на выполнение таких работ (далее – уполномоченный орган (организация)), согласно порядку проведения работ и настоящим Правилам.</a:t>
            </a:r>
          </a:p>
          <a:p>
            <a:pPr indent="457200" algn="just"/>
            <a:r>
              <a:rPr lang="ru-RU" dirty="0" smtClean="0">
                <a:latin typeface="Times New Roman" pitchFamily="18" charset="0"/>
                <a:cs typeface="Times New Roman" pitchFamily="18" charset="0"/>
              </a:rPr>
              <a:t>Взаимное признание результатов осуществляется в отношении следующих работ:</a:t>
            </a:r>
          </a:p>
          <a:p>
            <a:pPr indent="457200" algn="just"/>
            <a:r>
              <a:rPr lang="ru-RU" dirty="0" smtClean="0">
                <a:latin typeface="Times New Roman" pitchFamily="18" charset="0"/>
                <a:cs typeface="Times New Roman" pitchFamily="18" charset="0"/>
              </a:rPr>
              <a:t>А) метрологическая аттестация методики (метода) измерений;</a:t>
            </a:r>
          </a:p>
          <a:p>
            <a:pPr indent="457200" algn="just"/>
            <a:r>
              <a:rPr lang="ru-RU" dirty="0" smtClean="0">
                <a:latin typeface="Times New Roman" pitchFamily="18" charset="0"/>
                <a:cs typeface="Times New Roman" pitchFamily="18" charset="0"/>
              </a:rPr>
              <a:t>Б) аттестация методики (метода) измерений, принимаемой в качестве </a:t>
            </a:r>
            <a:r>
              <a:rPr lang="ru-RU" dirty="0" err="1" smtClean="0">
                <a:latin typeface="Times New Roman" pitchFamily="18" charset="0"/>
                <a:cs typeface="Times New Roman" pitchFamily="18" charset="0"/>
              </a:rPr>
              <a:t>референтной</a:t>
            </a:r>
            <a:r>
              <a:rPr lang="ru-RU" dirty="0" smtClean="0">
                <a:latin typeface="Times New Roman" pitchFamily="18" charset="0"/>
                <a:cs typeface="Times New Roman" pitchFamily="18" charset="0"/>
              </a:rPr>
              <a:t> методики (метода) измерений;</a:t>
            </a:r>
          </a:p>
          <a:p>
            <a:pPr indent="457200" algn="just"/>
            <a:r>
              <a:rPr lang="ru-RU" dirty="0" smtClean="0">
                <a:latin typeface="Times New Roman" pitchFamily="18" charset="0"/>
                <a:cs typeface="Times New Roman" pitchFamily="18" charset="0"/>
              </a:rPr>
              <a:t>В) утверждение типа стандартного образца;</a:t>
            </a:r>
          </a:p>
          <a:p>
            <a:pPr indent="457200" algn="just"/>
            <a:r>
              <a:rPr lang="ru-RU" dirty="0" smtClean="0">
                <a:latin typeface="Times New Roman" pitchFamily="18" charset="0"/>
                <a:cs typeface="Times New Roman" pitchFamily="18" charset="0"/>
              </a:rPr>
              <a:t>Г) утверждение типа средств измерений;</a:t>
            </a:r>
          </a:p>
          <a:p>
            <a:pPr indent="457200" algn="just"/>
            <a:r>
              <a:rPr lang="ru-RU" dirty="0" smtClean="0">
                <a:latin typeface="Times New Roman" pitchFamily="18" charset="0"/>
                <a:cs typeface="Times New Roman" pitchFamily="18" charset="0"/>
              </a:rPr>
              <a:t>Д) поверка средств измерений.</a:t>
            </a:r>
            <a:endParaRPr lang="en-US" dirty="0">
              <a:latin typeface="Times New Roman" pitchFamily="18" charset="0"/>
              <a:cs typeface="Times New Roman" pitchFamily="18" charset="0"/>
            </a:endParaRPr>
          </a:p>
          <a:p>
            <a:pPr indent="457200" algn="just"/>
            <a:endParaRPr lang="en-US" dirty="0" smtClean="0">
              <a:latin typeface="Times New Roman" pitchFamily="18" charset="0"/>
              <a:cs typeface="Times New Roman" pitchFamily="18" charset="0"/>
            </a:endParaRPr>
          </a:p>
          <a:p>
            <a:pPr indent="457200" algn="just"/>
            <a:r>
              <a:rPr lang="en-US" dirty="0">
                <a:latin typeface="Times New Roman" pitchFamily="18" charset="0"/>
                <a:cs typeface="Times New Roman" pitchFamily="18" charset="0"/>
                <a:hlinkClick r:id="rId2"/>
              </a:rPr>
              <a:t>https://</a:t>
            </a:r>
            <a:r>
              <a:rPr lang="en-US" dirty="0" smtClean="0">
                <a:latin typeface="Times New Roman" pitchFamily="18" charset="0"/>
                <a:cs typeface="Times New Roman" pitchFamily="18" charset="0"/>
                <a:hlinkClick r:id="rId2"/>
              </a:rPr>
              <a:t>docs.cntd.ru/document/420336541</a:t>
            </a:r>
            <a:endParaRPr lang="en-US" dirty="0" smtClean="0">
              <a:latin typeface="Times New Roman" pitchFamily="18" charset="0"/>
              <a:cs typeface="Times New Roman" pitchFamily="18" charset="0"/>
            </a:endParaRPr>
          </a:p>
          <a:p>
            <a:pPr indent="457200" algn="just"/>
            <a:r>
              <a:rPr lang="en-US" dirty="0">
                <a:latin typeface="Times New Roman" pitchFamily="18" charset="0"/>
                <a:cs typeface="Times New Roman" pitchFamily="18" charset="0"/>
              </a:rPr>
              <a:t>https://docs.eaeunion.org/docs/ru-ru/01413043/cncd_08022017_145</a:t>
            </a:r>
            <a:endParaRPr lang="ru-RU"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5974506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764693" y="997421"/>
            <a:ext cx="5965438" cy="148896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ru-RU" sz="3200" b="1" i="0" u="none" strike="noStrike" kern="1200" cap="none" spc="0" normalizeH="0" baseline="0" noProof="0" smtClean="0">
                <a:ln>
                  <a:noFill/>
                </a:ln>
                <a:solidFill>
                  <a:schemeClr val="bg1"/>
                </a:solidFill>
                <a:effectLst/>
                <a:uLnTx/>
                <a:uFillTx/>
                <a:latin typeface="+mj-lt"/>
                <a:ea typeface="+mj-ea"/>
                <a:cs typeface="+mj-cs"/>
              </a:rPr>
              <a:t>Благодарю за внимание!</a:t>
            </a:r>
            <a:endParaRPr kumimoji="0" lang="ru-RU" sz="32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TextBox 5"/>
          <p:cNvSpPr txBox="1"/>
          <p:nvPr/>
        </p:nvSpPr>
        <p:spPr>
          <a:xfrm>
            <a:off x="183641" y="308872"/>
            <a:ext cx="8752254" cy="4247317"/>
          </a:xfrm>
          <a:prstGeom prst="rect">
            <a:avLst/>
          </a:prstGeom>
          <a:noFill/>
        </p:spPr>
        <p:txBody>
          <a:bodyPr wrap="square" rtlCol="0">
            <a:spAutoFit/>
          </a:bodyPr>
          <a:lstStyle/>
          <a:p>
            <a:pPr indent="457200" algn="just"/>
            <a:r>
              <a:rPr lang="ru-RU" b="1" dirty="0" smtClean="0">
                <a:latin typeface="Times New Roman" pitchFamily="18" charset="0"/>
                <a:cs typeface="Times New Roman" pitchFamily="18" charset="0"/>
              </a:rPr>
              <a:t>Особенности сертификации персонала</a:t>
            </a:r>
          </a:p>
          <a:p>
            <a:pPr indent="457200" algn="just"/>
            <a:r>
              <a:rPr lang="ru-RU" dirty="0">
                <a:latin typeface="Times New Roman" pitchFamily="18" charset="0"/>
                <a:cs typeface="Times New Roman" pitchFamily="18" charset="0"/>
              </a:rPr>
              <a:t>В ТК РФ нет точного </a:t>
            </a:r>
            <a:r>
              <a:rPr lang="ru-RU" dirty="0" smtClean="0">
                <a:latin typeface="Times New Roman" pitchFamily="18" charset="0"/>
                <a:cs typeface="Times New Roman" pitchFamily="18" charset="0"/>
              </a:rPr>
              <a:t>определения сертификации персонала (аттестации). </a:t>
            </a:r>
          </a:p>
          <a:p>
            <a:pPr indent="457200" algn="just"/>
            <a:r>
              <a:rPr lang="ru-RU" dirty="0" smtClean="0">
                <a:latin typeface="Times New Roman" pitchFamily="18" charset="0"/>
                <a:cs typeface="Times New Roman" pitchFamily="18" charset="0"/>
              </a:rPr>
              <a:t>По </a:t>
            </a:r>
            <a:r>
              <a:rPr lang="ru-RU" dirty="0">
                <a:latin typeface="Times New Roman" pitchFamily="18" charset="0"/>
                <a:cs typeface="Times New Roman" pitchFamily="18" charset="0"/>
              </a:rPr>
              <a:t>сути </a:t>
            </a:r>
            <a:r>
              <a:rPr lang="ru-RU" dirty="0" smtClean="0">
                <a:latin typeface="Times New Roman" pitchFamily="18" charset="0"/>
                <a:cs typeface="Times New Roman" pitchFamily="18" charset="0"/>
              </a:rPr>
              <a:t>- </a:t>
            </a:r>
            <a:r>
              <a:rPr lang="ru-RU" dirty="0">
                <a:latin typeface="Times New Roman" pitchFamily="18" charset="0"/>
                <a:cs typeface="Times New Roman" pitchFamily="18" charset="0"/>
              </a:rPr>
              <a:t>это возможность проверить, насколько компетенции и навыки работника соответствуют занимаемой должности. Аттестация проводится в виде письменного экзамена или устного собеседования, по результатам которого руководитель оценивает наличие необходимой квалификации у персонала</a:t>
            </a:r>
            <a:r>
              <a:rPr lang="ru-RU" dirty="0" smtClean="0">
                <a:latin typeface="Times New Roman" pitchFamily="18" charset="0"/>
                <a:cs typeface="Times New Roman" pitchFamily="18" charset="0"/>
              </a:rPr>
              <a:t>.</a:t>
            </a:r>
            <a:endParaRPr lang="ru-RU" dirty="0">
              <a:latin typeface="Times New Roman" pitchFamily="18" charset="0"/>
              <a:cs typeface="Times New Roman" pitchFamily="18" charset="0"/>
            </a:endParaRPr>
          </a:p>
          <a:p>
            <a:pPr indent="457200" algn="just"/>
            <a:r>
              <a:rPr lang="ru-RU" dirty="0">
                <a:latin typeface="Times New Roman" pitchFamily="18" charset="0"/>
                <a:cs typeface="Times New Roman" pitchFamily="18" charset="0"/>
              </a:rPr>
              <a:t>Несмотря на отсутствие законодательного регулирования порядка и условий проведения, результаты аттестации, в отличие от других методов оценки персонала, являются официальным основанием для понижения в должности или увольнения работника — </a:t>
            </a:r>
            <a:r>
              <a:rPr lang="ru-RU" dirty="0">
                <a:latin typeface="Times New Roman" pitchFamily="18" charset="0"/>
                <a:cs typeface="Times New Roman" pitchFamily="18" charset="0"/>
                <a:hlinkClick r:id="rId2"/>
              </a:rPr>
              <a:t>п.3 ст.81 ТК РФ</a:t>
            </a:r>
            <a:r>
              <a:rPr lang="ru-RU" dirty="0" smtClean="0">
                <a:latin typeface="Times New Roman" pitchFamily="18" charset="0"/>
                <a:cs typeface="Times New Roman" pitchFamily="18" charset="0"/>
              </a:rPr>
              <a:t>.</a:t>
            </a:r>
          </a:p>
          <a:p>
            <a:pPr indent="457200" algn="just"/>
            <a:r>
              <a:rPr lang="ru-RU" dirty="0">
                <a:latin typeface="Times New Roman" pitchFamily="18" charset="0"/>
                <a:cs typeface="Times New Roman" pitchFamily="18" charset="0"/>
              </a:rPr>
              <a:t>Профильным стандартом, который содержит требования к сертификации персонала, является ГОСТ Р </a:t>
            </a:r>
            <a:r>
              <a:rPr lang="ru-RU" dirty="0" smtClean="0">
                <a:latin typeface="Times New Roman" pitchFamily="18" charset="0"/>
                <a:cs typeface="Times New Roman" pitchFamily="18" charset="0"/>
              </a:rPr>
              <a:t>56937-2016 </a:t>
            </a:r>
            <a:r>
              <a:rPr lang="ru-RU" dirty="0">
                <a:latin typeface="Times New Roman" pitchFamily="18" charset="0"/>
                <a:cs typeface="Times New Roman" pitchFamily="18" charset="0"/>
              </a:rPr>
              <a:t>«Оценка соответствия. Правила проведения добровольной сертификации персонала</a:t>
            </a:r>
            <a:r>
              <a:rPr lang="ru-RU" dirty="0" smtClean="0">
                <a:latin typeface="Times New Roman" pitchFamily="18" charset="0"/>
                <a:cs typeface="Times New Roman" pitchFamily="18" charset="0"/>
              </a:rPr>
              <a:t>».</a:t>
            </a:r>
          </a:p>
          <a:p>
            <a:pPr indent="457200" algn="just"/>
            <a:r>
              <a:rPr lang="ru-RU" dirty="0">
                <a:latin typeface="Times New Roman" pitchFamily="18" charset="0"/>
                <a:cs typeface="Times New Roman" pitchFamily="18" charset="0"/>
              </a:rPr>
              <a:t>Документ включает в себя сведения, необходимые для определения порядка и этапов проведения процедуры, методы проверки и прочую информацию.</a:t>
            </a:r>
          </a:p>
        </p:txBody>
      </p:sp>
    </p:spTree>
    <p:extLst>
      <p:ext uri="{BB962C8B-B14F-4D97-AF65-F5344CB8AC3E}">
        <p14:creationId xmlns:p14="http://schemas.microsoft.com/office/powerpoint/2010/main" val="19156394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764693" y="997421"/>
            <a:ext cx="5965438" cy="148896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ru-RU" sz="3200" b="1" i="0" u="none" strike="noStrike" kern="1200" cap="none" spc="0" normalizeH="0" baseline="0" noProof="0" smtClean="0">
                <a:ln>
                  <a:noFill/>
                </a:ln>
                <a:solidFill>
                  <a:schemeClr val="bg1"/>
                </a:solidFill>
                <a:effectLst/>
                <a:uLnTx/>
                <a:uFillTx/>
                <a:latin typeface="+mj-lt"/>
                <a:ea typeface="+mj-ea"/>
                <a:cs typeface="+mj-cs"/>
              </a:rPr>
              <a:t>Благодарю за внимание!</a:t>
            </a:r>
            <a:endParaRPr kumimoji="0" lang="ru-RU" sz="32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TextBox 5"/>
          <p:cNvSpPr txBox="1"/>
          <p:nvPr/>
        </p:nvSpPr>
        <p:spPr>
          <a:xfrm>
            <a:off x="183641" y="580039"/>
            <a:ext cx="8752254" cy="3139321"/>
          </a:xfrm>
          <a:prstGeom prst="rect">
            <a:avLst/>
          </a:prstGeom>
          <a:noFill/>
        </p:spPr>
        <p:txBody>
          <a:bodyPr wrap="square" rtlCol="0">
            <a:spAutoFit/>
          </a:bodyPr>
          <a:lstStyle/>
          <a:p>
            <a:pPr indent="457200" algn="just"/>
            <a:r>
              <a:rPr lang="ru-RU" dirty="0" smtClean="0">
                <a:latin typeface="Times New Roman" pitchFamily="18" charset="0"/>
                <a:cs typeface="Times New Roman" pitchFamily="18" charset="0"/>
              </a:rPr>
              <a:t>Сертификация </a:t>
            </a:r>
            <a:r>
              <a:rPr lang="ru-RU" dirty="0">
                <a:latin typeface="Times New Roman" pitchFamily="18" charset="0"/>
                <a:cs typeface="Times New Roman" pitchFamily="18" charset="0"/>
              </a:rPr>
              <a:t>(аттестация) персонала </a:t>
            </a:r>
            <a:r>
              <a:rPr lang="ru-RU" dirty="0" smtClean="0">
                <a:latin typeface="Times New Roman" pitchFamily="18" charset="0"/>
                <a:cs typeface="Times New Roman" pitchFamily="18" charset="0"/>
              </a:rPr>
              <a:t>ставит </a:t>
            </a:r>
            <a:r>
              <a:rPr lang="ru-RU" dirty="0">
                <a:latin typeface="Times New Roman" pitchFamily="18" charset="0"/>
                <a:cs typeface="Times New Roman" pitchFamily="18" charset="0"/>
              </a:rPr>
              <a:t>перед собой следующие цели и задачи</a:t>
            </a:r>
            <a:r>
              <a:rPr lang="ru-RU" dirty="0" smtClean="0">
                <a:latin typeface="Times New Roman" pitchFamily="18" charset="0"/>
                <a:cs typeface="Times New Roman" pitchFamily="18" charset="0"/>
              </a:rPr>
              <a:t>:</a:t>
            </a:r>
          </a:p>
          <a:p>
            <a:pPr indent="457200" algn="just"/>
            <a:endParaRPr lang="ru-RU" dirty="0">
              <a:latin typeface="Times New Roman" pitchFamily="18" charset="0"/>
              <a:cs typeface="Times New Roman" pitchFamily="18" charset="0"/>
            </a:endParaRPr>
          </a:p>
          <a:p>
            <a:pPr marL="285750" indent="-285750" algn="just">
              <a:buFont typeface="Wingdings" panose="05000000000000000000" pitchFamily="2" charset="2"/>
              <a:buChar char="Ø"/>
            </a:pPr>
            <a:r>
              <a:rPr lang="ru-RU" dirty="0">
                <a:latin typeface="Times New Roman" pitchFamily="18" charset="0"/>
                <a:cs typeface="Times New Roman" pitchFamily="18" charset="0"/>
              </a:rPr>
              <a:t>Установить квалификационный уровень работников предприятия.</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Подтвердить соответствие требованиям стандарта.</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Предоставить специалистам конкурентные преимущества при поиске работы, повысить их востребованность на рынке труда.</a:t>
            </a:r>
          </a:p>
          <a:p>
            <a:pPr indent="457200" algn="just"/>
            <a:endParaRPr lang="ru-RU" dirty="0" smtClean="0">
              <a:latin typeface="Times New Roman" pitchFamily="18" charset="0"/>
              <a:cs typeface="Times New Roman" pitchFamily="18" charset="0"/>
            </a:endParaRPr>
          </a:p>
          <a:p>
            <a:pPr indent="457200" algn="just"/>
            <a:r>
              <a:rPr lang="ru-RU" dirty="0" smtClean="0">
                <a:latin typeface="Times New Roman" pitchFamily="18" charset="0"/>
                <a:cs typeface="Times New Roman" pitchFamily="18" charset="0"/>
              </a:rPr>
              <a:t>Процедура </a:t>
            </a:r>
            <a:r>
              <a:rPr lang="ru-RU" dirty="0">
                <a:latin typeface="Times New Roman" pitchFamily="18" charset="0"/>
                <a:cs typeface="Times New Roman" pitchFamily="18" charset="0"/>
              </a:rPr>
              <a:t>осуществляется исключительно в добровольном порядке</a:t>
            </a:r>
            <a:r>
              <a:rPr lang="ru-RU" dirty="0" smtClean="0">
                <a:latin typeface="Times New Roman" pitchFamily="18" charset="0"/>
                <a:cs typeface="Times New Roman" pitchFamily="18" charset="0"/>
              </a:rPr>
              <a:t>.</a:t>
            </a:r>
          </a:p>
          <a:p>
            <a:pPr indent="457200" algn="just"/>
            <a:endParaRPr lang="ru-RU" dirty="0" smtClean="0">
              <a:latin typeface="Times New Roman" pitchFamily="18" charset="0"/>
              <a:cs typeface="Times New Roman" pitchFamily="18" charset="0"/>
            </a:endParaRPr>
          </a:p>
          <a:p>
            <a:pPr indent="457200" algn="just"/>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4720991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764693" y="997421"/>
            <a:ext cx="5965438" cy="148896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ru-RU" sz="3200" b="1" i="0" u="none" strike="noStrike" kern="1200" cap="none" spc="0" normalizeH="0" baseline="0" noProof="0" smtClean="0">
                <a:ln>
                  <a:noFill/>
                </a:ln>
                <a:solidFill>
                  <a:schemeClr val="bg1"/>
                </a:solidFill>
                <a:effectLst/>
                <a:uLnTx/>
                <a:uFillTx/>
                <a:latin typeface="+mj-lt"/>
                <a:ea typeface="+mj-ea"/>
                <a:cs typeface="+mj-cs"/>
              </a:rPr>
              <a:t>Благодарю за внимание!</a:t>
            </a:r>
            <a:endParaRPr kumimoji="0" lang="ru-RU" sz="32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TextBox 5"/>
          <p:cNvSpPr txBox="1"/>
          <p:nvPr/>
        </p:nvSpPr>
        <p:spPr>
          <a:xfrm>
            <a:off x="183641" y="498059"/>
            <a:ext cx="8752254" cy="4247317"/>
          </a:xfrm>
          <a:prstGeom prst="rect">
            <a:avLst/>
          </a:prstGeom>
          <a:noFill/>
        </p:spPr>
        <p:txBody>
          <a:bodyPr wrap="square" rtlCol="0">
            <a:spAutoFit/>
          </a:bodyPr>
          <a:lstStyle/>
          <a:p>
            <a:pPr indent="457200" algn="just"/>
            <a:r>
              <a:rPr lang="ru-RU" dirty="0">
                <a:latin typeface="Times New Roman" pitchFamily="18" charset="0"/>
                <a:cs typeface="Times New Roman" pitchFamily="18" charset="0"/>
              </a:rPr>
              <a:t>Для прохождения оценки необходимо предоставить заявку и комплект документов, который формируется в индивидуальном порядке. Далее выполняются следующие действия</a:t>
            </a:r>
            <a:r>
              <a:rPr lang="ru-RU" dirty="0" smtClean="0">
                <a:latin typeface="Times New Roman" pitchFamily="18" charset="0"/>
                <a:cs typeface="Times New Roman" pitchFamily="18" charset="0"/>
              </a:rPr>
              <a:t>:</a:t>
            </a:r>
          </a:p>
          <a:p>
            <a:pPr indent="457200" algn="just"/>
            <a:endParaRPr lang="ru-RU" dirty="0">
              <a:latin typeface="Times New Roman" pitchFamily="18" charset="0"/>
              <a:cs typeface="Times New Roman" pitchFamily="18" charset="0"/>
            </a:endParaRPr>
          </a:p>
          <a:p>
            <a:pPr marL="285750" indent="-285750" algn="just">
              <a:buFont typeface="Wingdings" panose="05000000000000000000" pitchFamily="2" charset="2"/>
              <a:buChar char="Ø"/>
            </a:pPr>
            <a:r>
              <a:rPr lang="ru-RU" dirty="0">
                <a:latin typeface="Times New Roman" pitchFamily="18" charset="0"/>
                <a:cs typeface="Times New Roman" pitchFamily="18" charset="0"/>
              </a:rPr>
              <a:t>Независимый эксперт или комиссия проверяет представленные заявителем данные.</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Проводится аттестация сотрудников.</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Результаты оцениваются и отражаются в протоколе.</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Комиссия принимает решение о соответствии персонала нормативным требованиям и возможности выдачи сертификата.</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При положительном результате проведенных проверок заявителю выдается документ с указанием добровольной системы сертификации персонала, который регистрируется в реестре.</a:t>
            </a:r>
          </a:p>
          <a:p>
            <a:pPr indent="457200" algn="just"/>
            <a:endParaRPr lang="ru-RU" dirty="0" smtClean="0">
              <a:latin typeface="Times New Roman" pitchFamily="18" charset="0"/>
              <a:cs typeface="Times New Roman" pitchFamily="18" charset="0"/>
            </a:endParaRPr>
          </a:p>
          <a:p>
            <a:pPr indent="457200" algn="just"/>
            <a:r>
              <a:rPr lang="ru-RU" dirty="0" smtClean="0">
                <a:latin typeface="Times New Roman" pitchFamily="18" charset="0"/>
                <a:cs typeface="Times New Roman" pitchFamily="18" charset="0"/>
              </a:rPr>
              <a:t>В </a:t>
            </a:r>
            <a:r>
              <a:rPr lang="ru-RU" dirty="0">
                <a:latin typeface="Times New Roman" pitchFamily="18" charset="0"/>
                <a:cs typeface="Times New Roman" pitchFamily="18" charset="0"/>
              </a:rPr>
              <a:t>продолжение срока действия сертификата за дальнейшей деятельностью сертифицированного работника осуществление ежегодный инспекционный контроль</a:t>
            </a:r>
            <a:r>
              <a:rPr lang="ru-RU" dirty="0" smtClean="0">
                <a:latin typeface="Times New Roman" pitchFamily="18" charset="0"/>
                <a:cs typeface="Times New Roman" pitchFamily="18" charset="0"/>
              </a:rPr>
              <a:t>.</a:t>
            </a:r>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27157694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764693" y="997421"/>
            <a:ext cx="5965438" cy="148896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ru-RU" sz="3200" b="1" i="0" u="none" strike="noStrike" kern="1200" cap="none" spc="0" normalizeH="0" baseline="0" noProof="0" smtClean="0">
                <a:ln>
                  <a:noFill/>
                </a:ln>
                <a:solidFill>
                  <a:schemeClr val="bg1"/>
                </a:solidFill>
                <a:effectLst/>
                <a:uLnTx/>
                <a:uFillTx/>
                <a:latin typeface="+mj-lt"/>
                <a:ea typeface="+mj-ea"/>
                <a:cs typeface="+mj-cs"/>
              </a:rPr>
              <a:t>Благодарю за внимание!</a:t>
            </a:r>
            <a:endParaRPr kumimoji="0" lang="ru-RU" sz="32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TextBox 5"/>
          <p:cNvSpPr txBox="1"/>
          <p:nvPr/>
        </p:nvSpPr>
        <p:spPr>
          <a:xfrm>
            <a:off x="95354" y="98463"/>
            <a:ext cx="8752254" cy="4801314"/>
          </a:xfrm>
          <a:prstGeom prst="rect">
            <a:avLst/>
          </a:prstGeom>
          <a:noFill/>
        </p:spPr>
        <p:txBody>
          <a:bodyPr wrap="square" rtlCol="0">
            <a:spAutoFit/>
          </a:bodyPr>
          <a:lstStyle/>
          <a:p>
            <a:pPr indent="457200" algn="just"/>
            <a:r>
              <a:rPr lang="ru-RU" dirty="0" smtClean="0">
                <a:latin typeface="Times New Roman" pitchFamily="18" charset="0"/>
                <a:cs typeface="Times New Roman" pitchFamily="18" charset="0"/>
              </a:rPr>
              <a:t>Аттестация </a:t>
            </a:r>
            <a:r>
              <a:rPr lang="ru-RU" dirty="0">
                <a:latin typeface="Times New Roman" pitchFamily="18" charset="0"/>
                <a:cs typeface="Times New Roman" pitchFamily="18" charset="0"/>
              </a:rPr>
              <a:t>бывает</a:t>
            </a:r>
            <a:r>
              <a:rPr lang="ru-RU" dirty="0" smtClean="0">
                <a:latin typeface="Times New Roman" pitchFamily="18" charset="0"/>
                <a:cs typeface="Times New Roman" pitchFamily="18" charset="0"/>
              </a:rPr>
              <a:t>:</a:t>
            </a:r>
          </a:p>
          <a:p>
            <a:pPr indent="457200" algn="just"/>
            <a:endParaRPr lang="ru-RU" dirty="0">
              <a:latin typeface="Times New Roman" pitchFamily="18" charset="0"/>
              <a:cs typeface="Times New Roman" pitchFamily="18" charset="0"/>
            </a:endParaRPr>
          </a:p>
          <a:p>
            <a:pPr marL="285750" indent="-285750" algn="just">
              <a:buFont typeface="Wingdings" panose="05000000000000000000" pitchFamily="2" charset="2"/>
              <a:buChar char="Ø"/>
            </a:pPr>
            <a:r>
              <a:rPr lang="ru-RU" dirty="0">
                <a:latin typeface="Times New Roman" pitchFamily="18" charset="0"/>
                <a:cs typeface="Times New Roman" pitchFamily="18" charset="0"/>
              </a:rPr>
              <a:t>Предварительная — проводится при устройстве на работу и позволяет оценить уровень знаний кандидатов;</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По истечении испытательного срока — дополнительная проверка, насколько работник справляется с возложенными обязанностями, перед включением в штат;</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Очередная — оценка знаний всего коллектива. Её проводят каждые два года для руководителей и один раз в три года для остальных сотрудников;</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При повышении — оценка профессиональных качеств кандидата на новую должность;</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При переводе в другое подразделение — позволяет проанализировать возможности сотрудника при изменении рабочих обязанностей или условий труда.</a:t>
            </a:r>
          </a:p>
          <a:p>
            <a:pPr algn="just"/>
            <a:endParaRPr lang="ru-RU" dirty="0" smtClean="0">
              <a:latin typeface="Times New Roman" pitchFamily="18" charset="0"/>
              <a:cs typeface="Times New Roman" pitchFamily="18" charset="0"/>
            </a:endParaRPr>
          </a:p>
          <a:p>
            <a:pPr indent="457200" algn="just"/>
            <a:r>
              <a:rPr lang="ru-RU" dirty="0">
                <a:latin typeface="Times New Roman" pitchFamily="18" charset="0"/>
                <a:cs typeface="Times New Roman" pitchFamily="18" charset="0"/>
              </a:rPr>
              <a:t>Проведение аттестации обязательно для некоторых категорий персонала, например: педагогов, медиков, транспортников, научных работников, сотрудников МЧС, прокуратуры и гражданских госслужащих. По закону процедуру проводят раз в 3–5 лет, но в коммерческих структурах она назначается по решению руководства.</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9968968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764693" y="997421"/>
            <a:ext cx="5965438" cy="148896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ru-RU" sz="3200" b="1" i="0" u="none" strike="noStrike" kern="1200" cap="none" spc="0" normalizeH="0" baseline="0" noProof="0" smtClean="0">
                <a:ln>
                  <a:noFill/>
                </a:ln>
                <a:solidFill>
                  <a:schemeClr val="bg1"/>
                </a:solidFill>
                <a:effectLst/>
                <a:uLnTx/>
                <a:uFillTx/>
                <a:latin typeface="+mj-lt"/>
                <a:ea typeface="+mj-ea"/>
                <a:cs typeface="+mj-cs"/>
              </a:rPr>
              <a:t>Благодарю за внимание!</a:t>
            </a:r>
            <a:endParaRPr kumimoji="0" lang="ru-RU" sz="32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TextBox 5"/>
          <p:cNvSpPr txBox="1"/>
          <p:nvPr/>
        </p:nvSpPr>
        <p:spPr>
          <a:xfrm>
            <a:off x="183641" y="308872"/>
            <a:ext cx="4330239" cy="4524315"/>
          </a:xfrm>
          <a:prstGeom prst="rect">
            <a:avLst/>
          </a:prstGeom>
          <a:noFill/>
        </p:spPr>
        <p:txBody>
          <a:bodyPr wrap="square" rtlCol="0">
            <a:spAutoFit/>
          </a:bodyPr>
          <a:lstStyle/>
          <a:p>
            <a:pPr indent="457200" algn="just"/>
            <a:r>
              <a:rPr lang="ru-RU" dirty="0" smtClean="0">
                <a:latin typeface="Times New Roman" pitchFamily="18" charset="0"/>
                <a:cs typeface="Times New Roman" pitchFamily="18" charset="0"/>
              </a:rPr>
              <a:t>Объекты сертификации персонала:</a:t>
            </a:r>
          </a:p>
          <a:p>
            <a:pPr indent="457200" algn="just"/>
            <a:endParaRPr lang="ru-RU" dirty="0" smtClean="0">
              <a:latin typeface="Times New Roman" pitchFamily="18" charset="0"/>
              <a:cs typeface="Times New Roman" pitchFamily="18" charset="0"/>
            </a:endParaRPr>
          </a:p>
          <a:p>
            <a:pPr marL="285750" indent="-285750" algn="just">
              <a:buFont typeface="Wingdings" panose="05000000000000000000" pitchFamily="2" charset="2"/>
              <a:buChar char="ü"/>
            </a:pPr>
            <a:r>
              <a:rPr lang="ru-RU" dirty="0" smtClean="0">
                <a:latin typeface="Times New Roman" pitchFamily="18" charset="0"/>
                <a:cs typeface="Times New Roman" pitchFamily="18" charset="0"/>
              </a:rPr>
              <a:t>Государственные и муниципальные служащие;</a:t>
            </a:r>
          </a:p>
          <a:p>
            <a:pPr marL="285750" indent="-285750" algn="just">
              <a:buFont typeface="Wingdings" panose="05000000000000000000" pitchFamily="2" charset="2"/>
              <a:buChar char="ü"/>
            </a:pPr>
            <a:r>
              <a:rPr lang="ru-RU" dirty="0" smtClean="0">
                <a:latin typeface="Times New Roman" pitchFamily="18" charset="0"/>
                <a:cs typeface="Times New Roman" pitchFamily="18" charset="0"/>
              </a:rPr>
              <a:t>Железнодорожники;</a:t>
            </a:r>
          </a:p>
          <a:p>
            <a:pPr marL="285750" indent="-285750" algn="just">
              <a:buFont typeface="Wingdings" panose="05000000000000000000" pitchFamily="2" charset="2"/>
              <a:buChar char="ü"/>
            </a:pPr>
            <a:r>
              <a:rPr lang="ru-RU" dirty="0" smtClean="0">
                <a:latin typeface="Times New Roman" pitchFamily="18" charset="0"/>
                <a:cs typeface="Times New Roman" pitchFamily="18" charset="0"/>
              </a:rPr>
              <a:t>Медработники;</a:t>
            </a:r>
          </a:p>
          <a:p>
            <a:pPr marL="285750" indent="-285750" algn="just">
              <a:buFont typeface="Wingdings" panose="05000000000000000000" pitchFamily="2" charset="2"/>
              <a:buChar char="ü"/>
            </a:pPr>
            <a:r>
              <a:rPr lang="ru-RU" dirty="0" smtClean="0">
                <a:latin typeface="Times New Roman" pitchFamily="18" charset="0"/>
                <a:cs typeface="Times New Roman" pitchFamily="18" charset="0"/>
              </a:rPr>
              <a:t>Пожарные и спасатели;</a:t>
            </a:r>
          </a:p>
          <a:p>
            <a:pPr marL="285750" indent="-285750" algn="just">
              <a:buFont typeface="Wingdings" panose="05000000000000000000" pitchFamily="2" charset="2"/>
              <a:buChar char="ü"/>
            </a:pPr>
            <a:r>
              <a:rPr lang="ru-RU" dirty="0" smtClean="0">
                <a:latin typeface="Times New Roman" pitchFamily="18" charset="0"/>
                <a:cs typeface="Times New Roman" pitchFamily="18" charset="0"/>
              </a:rPr>
              <a:t>Сотрудники электроэнергетической сферы;</a:t>
            </a:r>
          </a:p>
          <a:p>
            <a:pPr marL="285750" indent="-285750" algn="just">
              <a:buFont typeface="Wingdings" panose="05000000000000000000" pitchFamily="2" charset="2"/>
              <a:buChar char="ü"/>
            </a:pPr>
            <a:r>
              <a:rPr lang="ru-RU" dirty="0" smtClean="0">
                <a:latin typeface="Times New Roman" pitchFamily="18" charset="0"/>
                <a:cs typeface="Times New Roman" pitchFamily="18" charset="0"/>
              </a:rPr>
              <a:t>Работники сферы науки и образования;</a:t>
            </a:r>
          </a:p>
          <a:p>
            <a:pPr marL="285750" indent="-285750" algn="just">
              <a:buFont typeface="Wingdings" panose="05000000000000000000" pitchFamily="2" charset="2"/>
              <a:buChar char="ü"/>
            </a:pPr>
            <a:r>
              <a:rPr lang="ru-RU" dirty="0" smtClean="0">
                <a:latin typeface="Times New Roman" pitchFamily="18" charset="0"/>
                <a:cs typeface="Times New Roman" pitchFamily="18" charset="0"/>
              </a:rPr>
              <a:t>Сотрудники на предприятиях с повышенным уровнем опасности;</a:t>
            </a:r>
          </a:p>
          <a:p>
            <a:pPr marL="285750" indent="-285750" algn="just">
              <a:buFont typeface="Wingdings" panose="05000000000000000000" pitchFamily="2" charset="2"/>
              <a:buChar char="ü"/>
            </a:pPr>
            <a:r>
              <a:rPr lang="ru-RU" dirty="0" smtClean="0">
                <a:latin typeface="Times New Roman" pitchFamily="18" charset="0"/>
                <a:cs typeface="Times New Roman" pitchFamily="18" charset="0"/>
              </a:rPr>
              <a:t>Сотрудники, обеспечивающие безопасность судоходства;</a:t>
            </a:r>
          </a:p>
          <a:p>
            <a:pPr marL="285750" indent="-285750" algn="just">
              <a:buFont typeface="Wingdings" panose="05000000000000000000" pitchFamily="2" charset="2"/>
              <a:buChar char="ü"/>
            </a:pPr>
            <a:r>
              <a:rPr lang="ru-RU" dirty="0" smtClean="0">
                <a:latin typeface="Times New Roman" pitchFamily="18" charset="0"/>
                <a:cs typeface="Times New Roman" pitchFamily="18" charset="0"/>
              </a:rPr>
              <a:t>Персонал авиации;</a:t>
            </a:r>
          </a:p>
          <a:p>
            <a:pPr marL="285750" indent="-285750" algn="just">
              <a:buFont typeface="Wingdings" panose="05000000000000000000" pitchFamily="2" charset="2"/>
              <a:buChar char="ü"/>
            </a:pPr>
            <a:r>
              <a:rPr lang="ru-RU" dirty="0" smtClean="0">
                <a:latin typeface="Times New Roman" pitchFamily="18" charset="0"/>
                <a:cs typeface="Times New Roman" pitchFamily="18" charset="0"/>
              </a:rPr>
              <a:t>Руководители унитарных предприятий</a:t>
            </a:r>
            <a:endParaRPr lang="en-US" dirty="0" smtClean="0">
              <a:latin typeface="Times New Roman" pitchFamily="18" charset="0"/>
              <a:cs typeface="Times New Roman" pitchFamily="18" charset="0"/>
            </a:endParaRPr>
          </a:p>
        </p:txBody>
      </p:sp>
      <p:sp>
        <p:nvSpPr>
          <p:cNvPr id="5" name="TextBox 4"/>
          <p:cNvSpPr txBox="1"/>
          <p:nvPr/>
        </p:nvSpPr>
        <p:spPr>
          <a:xfrm>
            <a:off x="4563267" y="321352"/>
            <a:ext cx="4416772" cy="2862322"/>
          </a:xfrm>
          <a:prstGeom prst="rect">
            <a:avLst/>
          </a:prstGeom>
          <a:noFill/>
        </p:spPr>
        <p:txBody>
          <a:bodyPr wrap="square" rtlCol="0">
            <a:spAutoFit/>
          </a:bodyPr>
          <a:lstStyle/>
          <a:p>
            <a:pPr indent="457200" algn="just"/>
            <a:r>
              <a:rPr lang="ru-RU" dirty="0" smtClean="0">
                <a:latin typeface="Times New Roman" pitchFamily="18" charset="0"/>
                <a:cs typeface="Times New Roman" pitchFamily="18" charset="0"/>
              </a:rPr>
              <a:t>Аттестацию не проходят:</a:t>
            </a:r>
          </a:p>
          <a:p>
            <a:pPr indent="457200" algn="just"/>
            <a:endParaRPr lang="ru-RU" dirty="0" smtClean="0">
              <a:latin typeface="Times New Roman" pitchFamily="18" charset="0"/>
              <a:cs typeface="Times New Roman" pitchFamily="18" charset="0"/>
            </a:endParaRPr>
          </a:p>
          <a:p>
            <a:pPr marL="285750" indent="-285750" algn="just">
              <a:buFont typeface="Wingdings" panose="05000000000000000000" pitchFamily="2" charset="2"/>
              <a:buChar char="ü"/>
            </a:pPr>
            <a:r>
              <a:rPr lang="ru-RU" dirty="0" smtClean="0">
                <a:latin typeface="Times New Roman" pitchFamily="18" charset="0"/>
                <a:cs typeface="Times New Roman" pitchFamily="18" charset="0"/>
              </a:rPr>
              <a:t>Беременные и женщины с детьми до 3-х лет;</a:t>
            </a:r>
          </a:p>
          <a:p>
            <a:pPr marL="285750" indent="-285750" algn="just">
              <a:buFont typeface="Wingdings" panose="05000000000000000000" pitchFamily="2" charset="2"/>
              <a:buChar char="ü"/>
            </a:pPr>
            <a:r>
              <a:rPr lang="ru-RU" dirty="0" smtClean="0">
                <a:latin typeface="Times New Roman" pitchFamily="18" charset="0"/>
                <a:cs typeface="Times New Roman" pitchFamily="18" charset="0"/>
              </a:rPr>
              <a:t>Одинокие родители, воспитывающие детей до 14-ти лет;</a:t>
            </a:r>
          </a:p>
          <a:p>
            <a:pPr marL="285750" indent="-285750" algn="just">
              <a:buFont typeface="Wingdings" panose="05000000000000000000" pitchFamily="2" charset="2"/>
              <a:buChar char="ü"/>
            </a:pPr>
            <a:r>
              <a:rPr lang="ru-RU" dirty="0" smtClean="0">
                <a:latin typeface="Times New Roman" pitchFamily="18" charset="0"/>
                <a:cs typeface="Times New Roman" pitchFamily="18" charset="0"/>
              </a:rPr>
              <a:t>Многодетные семьи;</a:t>
            </a:r>
          </a:p>
          <a:p>
            <a:pPr marL="285750" indent="-285750" algn="just">
              <a:buFont typeface="Wingdings" panose="05000000000000000000" pitchFamily="2" charset="2"/>
              <a:buChar char="ü"/>
            </a:pPr>
            <a:r>
              <a:rPr lang="ru-RU" dirty="0" smtClean="0">
                <a:latin typeface="Times New Roman" pitchFamily="18" charset="0"/>
                <a:cs typeface="Times New Roman" pitchFamily="18" charset="0"/>
              </a:rPr>
              <a:t>Работающие по совместительству или менее 1 года;</a:t>
            </a:r>
          </a:p>
          <a:p>
            <a:pPr marL="285750" indent="-285750" algn="just">
              <a:buFont typeface="Wingdings" panose="05000000000000000000" pitchFamily="2" charset="2"/>
              <a:buChar char="ü"/>
            </a:pPr>
            <a:r>
              <a:rPr lang="ru-RU" dirty="0" smtClean="0">
                <a:latin typeface="Times New Roman" pitchFamily="18" charset="0"/>
                <a:cs typeface="Times New Roman" pitchFamily="18" charset="0"/>
              </a:rPr>
              <a:t>Лица моложе 18 лет и старше 60 лет</a:t>
            </a:r>
            <a:endParaRPr lang="en-US"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5439081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764693" y="997421"/>
            <a:ext cx="5965438" cy="148896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ru-RU" sz="3200" b="1" i="0" u="none" strike="noStrike" kern="1200" cap="none" spc="0" normalizeH="0" baseline="0" noProof="0" smtClean="0">
                <a:ln>
                  <a:noFill/>
                </a:ln>
                <a:solidFill>
                  <a:schemeClr val="bg1"/>
                </a:solidFill>
                <a:effectLst/>
                <a:uLnTx/>
                <a:uFillTx/>
                <a:latin typeface="+mj-lt"/>
                <a:ea typeface="+mj-ea"/>
                <a:cs typeface="+mj-cs"/>
              </a:rPr>
              <a:t>Благодарю за внимание!</a:t>
            </a:r>
            <a:endParaRPr kumimoji="0" lang="ru-RU" sz="32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TextBox 5"/>
          <p:cNvSpPr txBox="1"/>
          <p:nvPr/>
        </p:nvSpPr>
        <p:spPr>
          <a:xfrm>
            <a:off x="183641" y="308872"/>
            <a:ext cx="8752254" cy="4524315"/>
          </a:xfrm>
          <a:prstGeom prst="rect">
            <a:avLst/>
          </a:prstGeom>
          <a:noFill/>
        </p:spPr>
        <p:txBody>
          <a:bodyPr wrap="square" rtlCol="0">
            <a:spAutoFit/>
          </a:bodyPr>
          <a:lstStyle/>
          <a:p>
            <a:pPr algn="just"/>
            <a:r>
              <a:rPr lang="ru-RU" dirty="0">
                <a:latin typeface="Times New Roman" pitchFamily="18" charset="0"/>
                <a:cs typeface="Times New Roman" pitchFamily="18" charset="0"/>
              </a:rPr>
              <a:t>Необходимые документы для проведения аттестации:</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Положение и приказ;</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Инструкции для комиссии;</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Списки работников, подлежащих квалификационной проверке;</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График проведения оценки;</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Аттестационные листы и характеристики сотрудников от непосредственных руководителей.</a:t>
            </a:r>
          </a:p>
          <a:p>
            <a:pPr indent="457200" algn="just"/>
            <a:r>
              <a:rPr lang="ru-RU" dirty="0" smtClean="0">
                <a:latin typeface="Times New Roman" pitchFamily="18" charset="0"/>
                <a:cs typeface="Times New Roman" pitchFamily="18" charset="0"/>
              </a:rPr>
              <a:t>Рекомендуется привлекать сторонних экспертов для обеспечения непредвзятой оценки специалиста. </a:t>
            </a:r>
            <a:r>
              <a:rPr lang="ru-RU" dirty="0">
                <a:latin typeface="Times New Roman" pitchFamily="18" charset="0"/>
                <a:cs typeface="Times New Roman" pitchFamily="18" charset="0"/>
              </a:rPr>
              <a:t>Аттестацию проводят только на основании официальных документов – Положения и Приказа. В Положении </a:t>
            </a:r>
            <a:r>
              <a:rPr lang="ru-RU" dirty="0" smtClean="0">
                <a:latin typeface="Times New Roman" pitchFamily="18" charset="0"/>
                <a:cs typeface="Times New Roman" pitchFamily="18" charset="0"/>
              </a:rPr>
              <a:t>прописаны </a:t>
            </a:r>
            <a:r>
              <a:rPr lang="ru-RU" dirty="0">
                <a:latin typeface="Times New Roman" pitchFamily="18" charset="0"/>
                <a:cs typeface="Times New Roman" pitchFamily="18" charset="0"/>
              </a:rPr>
              <a:t>правила </a:t>
            </a:r>
            <a:r>
              <a:rPr lang="ru-RU" dirty="0" smtClean="0">
                <a:latin typeface="Times New Roman" pitchFamily="18" charset="0"/>
                <a:cs typeface="Times New Roman" pitchFamily="18" charset="0"/>
              </a:rPr>
              <a:t>аттестации </a:t>
            </a:r>
            <a:r>
              <a:rPr lang="ru-RU" dirty="0">
                <a:latin typeface="Times New Roman" pitchFamily="18" charset="0"/>
                <a:cs typeface="Times New Roman" pitchFamily="18" charset="0"/>
              </a:rPr>
              <a:t>(цели, задачи, продолжительность процедуры, перечень сотрудников, подлежащих проверке, критерии оценки и планируемые кадровые решения</a:t>
            </a:r>
            <a:r>
              <a:rPr lang="ru-RU" dirty="0" smtClean="0">
                <a:latin typeface="Times New Roman" pitchFamily="18" charset="0"/>
                <a:cs typeface="Times New Roman" pitchFamily="18" charset="0"/>
              </a:rPr>
              <a:t>). </a:t>
            </a:r>
            <a:r>
              <a:rPr lang="ru-RU" dirty="0">
                <a:latin typeface="Times New Roman" pitchFamily="18" charset="0"/>
                <a:cs typeface="Times New Roman" pitchFamily="18" charset="0"/>
              </a:rPr>
              <a:t>Положение об аттестации утверждается руководителем компании. Приказ о проведении оценки персонала должен быть издан не позднее чем за месяц до начала проверки. В приказе необходимо указать: срок и место проведения, основания для проверки; список сотрудников; Ф.И.О. участников комиссии; регламент оформления результатов.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5286412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764693" y="997421"/>
            <a:ext cx="5965438" cy="148896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ru-RU" sz="3200" b="1" i="0" u="none" strike="noStrike" kern="1200" cap="none" spc="0" normalizeH="0" baseline="0" noProof="0" smtClean="0">
                <a:ln>
                  <a:noFill/>
                </a:ln>
                <a:solidFill>
                  <a:schemeClr val="bg1"/>
                </a:solidFill>
                <a:effectLst/>
                <a:uLnTx/>
                <a:uFillTx/>
                <a:latin typeface="+mj-lt"/>
                <a:ea typeface="+mj-ea"/>
                <a:cs typeface="+mj-cs"/>
              </a:rPr>
              <a:t>Благодарю за внимание!</a:t>
            </a:r>
            <a:endParaRPr kumimoji="0" lang="ru-RU" sz="32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TextBox 5"/>
          <p:cNvSpPr txBox="1"/>
          <p:nvPr/>
        </p:nvSpPr>
        <p:spPr>
          <a:xfrm>
            <a:off x="183641" y="308872"/>
            <a:ext cx="8752254" cy="4278094"/>
          </a:xfrm>
          <a:prstGeom prst="rect">
            <a:avLst/>
          </a:prstGeom>
          <a:noFill/>
        </p:spPr>
        <p:txBody>
          <a:bodyPr wrap="square" rtlCol="0">
            <a:spAutoFit/>
          </a:bodyPr>
          <a:lstStyle/>
          <a:p>
            <a:pPr algn="just"/>
            <a:r>
              <a:rPr lang="ru-RU" sz="1600" b="1" dirty="0" smtClean="0">
                <a:latin typeface="Times New Roman" pitchFamily="18" charset="0"/>
                <a:cs typeface="Times New Roman" pitchFamily="18" charset="0"/>
              </a:rPr>
              <a:t>Итоги аттестации</a:t>
            </a:r>
            <a:r>
              <a:rPr lang="ru-RU" sz="1600" dirty="0">
                <a:latin typeface="Times New Roman" pitchFamily="18" charset="0"/>
                <a:cs typeface="Times New Roman" pitchFamily="18" charset="0"/>
              </a:rPr>
              <a:t>:</a:t>
            </a:r>
          </a:p>
          <a:p>
            <a:pPr indent="457200" algn="just"/>
            <a:r>
              <a:rPr lang="ru-RU" sz="1600" dirty="0">
                <a:latin typeface="Times New Roman" pitchFamily="18" charset="0"/>
                <a:cs typeface="Times New Roman" pitchFamily="18" charset="0"/>
              </a:rPr>
              <a:t>Итогом аттестации является выпуск распоряжения, приказа или иного акта, в котором прописываются, например, изменения в кадровой политике, кадровой расстановке, поощрениях и наградах аттестованных сотрудников.</a:t>
            </a:r>
          </a:p>
          <a:p>
            <a:pPr indent="457200" algn="just"/>
            <a:r>
              <a:rPr lang="ru-RU" sz="1600" dirty="0">
                <a:latin typeface="Times New Roman" pitchFamily="18" charset="0"/>
                <a:cs typeface="Times New Roman" pitchFamily="18" charset="0"/>
              </a:rPr>
              <a:t>По результатам проверки руководство принимает решения. Их можно разделить на несколько групп:</a:t>
            </a:r>
          </a:p>
          <a:p>
            <a:pPr marL="285750" indent="-285750" algn="just">
              <a:buFont typeface="Wingdings" panose="05000000000000000000" pitchFamily="2" charset="2"/>
              <a:buChar char="Ø"/>
            </a:pPr>
            <a:r>
              <a:rPr lang="ru-RU" sz="1600" dirty="0">
                <a:latin typeface="Times New Roman" pitchFamily="18" charset="0"/>
                <a:cs typeface="Times New Roman" pitchFamily="18" charset="0"/>
              </a:rPr>
              <a:t>Сотрудник не соответствует должности, которую занимает. В этом случае его могут перевести на другую должность или уволить в соответствии с действующим законодательством;</a:t>
            </a:r>
          </a:p>
          <a:p>
            <a:pPr marL="285750" indent="-285750" algn="just">
              <a:buFont typeface="Wingdings" panose="05000000000000000000" pitchFamily="2" charset="2"/>
              <a:buChar char="Ø"/>
            </a:pPr>
            <a:r>
              <a:rPr lang="ru-RU" sz="1600" dirty="0">
                <a:latin typeface="Times New Roman" pitchFamily="18" charset="0"/>
                <a:cs typeface="Times New Roman" pitchFamily="18" charset="0"/>
              </a:rPr>
              <a:t>Сотрудник соответствует занимаемой должности, но к нему есть небольшие замечания, касающиеся выполнения обязанностей или уровня компетенции. При таких результатах может быть назначена контрольная аттестация. Если же у комиссии нет никаких претензий, специалиста могут рекомендовать и утвердить на более высокую должность или зачислить в кадровый резерв.</a:t>
            </a:r>
          </a:p>
          <a:p>
            <a:pPr indent="457200" algn="just"/>
            <a:r>
              <a:rPr lang="ru-RU" sz="1600" dirty="0">
                <a:latin typeface="Times New Roman" pitchFamily="18" charset="0"/>
                <a:cs typeface="Times New Roman" pitchFamily="18" charset="0"/>
              </a:rPr>
              <a:t>Аттестация персонала – полезный и эффективный инструмент не только для управления коллективом, но и для эффективной организации деятельности всего предприятия. Она нужна и руководителям, и самим работникам: первые могут правильно планировать кадровую политику, а для вторых проверка и оценка станет хорошим стимулом для профессионального роста.</a:t>
            </a:r>
          </a:p>
        </p:txBody>
      </p:sp>
    </p:spTree>
    <p:extLst>
      <p:ext uri="{BB962C8B-B14F-4D97-AF65-F5344CB8AC3E}">
        <p14:creationId xmlns:p14="http://schemas.microsoft.com/office/powerpoint/2010/main" val="15004454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764693" y="997421"/>
            <a:ext cx="5965438" cy="148896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ru-RU" sz="3200" b="1" i="0" u="none" strike="noStrike" kern="1200" cap="none" spc="0" normalizeH="0" baseline="0" noProof="0" smtClean="0">
                <a:ln>
                  <a:noFill/>
                </a:ln>
                <a:solidFill>
                  <a:schemeClr val="bg1"/>
                </a:solidFill>
                <a:effectLst/>
                <a:uLnTx/>
                <a:uFillTx/>
                <a:latin typeface="+mj-lt"/>
                <a:ea typeface="+mj-ea"/>
                <a:cs typeface="+mj-cs"/>
              </a:rPr>
              <a:t>Благодарю за внимание!</a:t>
            </a:r>
            <a:endParaRPr kumimoji="0" lang="ru-RU" sz="32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TextBox 5"/>
          <p:cNvSpPr txBox="1"/>
          <p:nvPr/>
        </p:nvSpPr>
        <p:spPr>
          <a:xfrm>
            <a:off x="215900" y="165100"/>
            <a:ext cx="8470900" cy="2862322"/>
          </a:xfrm>
          <a:prstGeom prst="rect">
            <a:avLst/>
          </a:prstGeom>
          <a:noFill/>
        </p:spPr>
        <p:txBody>
          <a:bodyPr wrap="square" rtlCol="0">
            <a:spAutoFit/>
          </a:bodyPr>
          <a:lstStyle/>
          <a:p>
            <a:pPr indent="457200" algn="just"/>
            <a:r>
              <a:rPr lang="ru-RU" dirty="0" smtClean="0">
                <a:latin typeface="Times New Roman" pitchFamily="18" charset="0"/>
                <a:cs typeface="Times New Roman" pitchFamily="18" charset="0"/>
              </a:rPr>
              <a:t>Систему сертификации в общем виде составляют:</a:t>
            </a:r>
          </a:p>
          <a:p>
            <a:pPr indent="457200" algn="just"/>
            <a:endParaRPr lang="ru-RU" dirty="0" smtClean="0">
              <a:latin typeface="Times New Roman" pitchFamily="18" charset="0"/>
              <a:cs typeface="Times New Roman" pitchFamily="18" charset="0"/>
            </a:endParaRPr>
          </a:p>
          <a:p>
            <a:pPr indent="457200" algn="just"/>
            <a:r>
              <a:rPr lang="ru-RU" dirty="0" smtClean="0">
                <a:latin typeface="Times New Roman" pitchFamily="18" charset="0"/>
                <a:cs typeface="Times New Roman" pitchFamily="18" charset="0"/>
              </a:rPr>
              <a:t>• центральный орган, который управляет системой, проводит надзор за её деятельностью и может передавать право на проведение сер­тификации другим органам;</a:t>
            </a:r>
          </a:p>
          <a:p>
            <a:pPr indent="457200" algn="just"/>
            <a:r>
              <a:rPr lang="ru-RU" dirty="0" smtClean="0"/>
              <a:t>• </a:t>
            </a:r>
            <a:r>
              <a:rPr lang="ru-RU" dirty="0" smtClean="0">
                <a:latin typeface="Times New Roman" pitchFamily="18" charset="0"/>
                <a:cs typeface="Times New Roman" pitchFamily="18" charset="0"/>
              </a:rPr>
              <a:t>правила и порядок проведения сертификации;</a:t>
            </a:r>
          </a:p>
          <a:p>
            <a:pPr indent="457200" algn="just"/>
            <a:r>
              <a:rPr lang="ru-RU" dirty="0" smtClean="0">
                <a:latin typeface="Times New Roman" pitchFamily="18" charset="0"/>
                <a:cs typeface="Times New Roman" pitchFamily="18" charset="0"/>
              </a:rPr>
              <a:t>• нормативные документы, на соответствие которым осуществляется сертификация;</a:t>
            </a:r>
          </a:p>
          <a:p>
            <a:pPr indent="457200" algn="just"/>
            <a:r>
              <a:rPr lang="ru-RU" dirty="0" smtClean="0">
                <a:latin typeface="Times New Roman" pitchFamily="18" charset="0"/>
                <a:cs typeface="Times New Roman" pitchFamily="18" charset="0"/>
              </a:rPr>
              <a:t>• процедуры (схемы) сертификации;</a:t>
            </a:r>
          </a:p>
          <a:p>
            <a:pPr indent="457200" algn="just"/>
            <a:r>
              <a:rPr lang="ru-RU" dirty="0" smtClean="0">
                <a:latin typeface="Times New Roman" pitchFamily="18" charset="0"/>
                <a:cs typeface="Times New Roman" pitchFamily="18" charset="0"/>
              </a:rPr>
              <a:t>• порядок инспекционного контроля.</a:t>
            </a:r>
          </a:p>
        </p:txBody>
      </p:sp>
    </p:spTree>
    <p:extLst>
      <p:ext uri="{BB962C8B-B14F-4D97-AF65-F5344CB8AC3E}">
        <p14:creationId xmlns:p14="http://schemas.microsoft.com/office/powerpoint/2010/main" val="15982495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764693" y="997421"/>
            <a:ext cx="5965438" cy="148896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ru-RU" sz="3200" b="1" i="0" u="none" strike="noStrike" kern="1200" cap="none" spc="0" normalizeH="0" baseline="0" noProof="0" smtClean="0">
                <a:ln>
                  <a:noFill/>
                </a:ln>
                <a:solidFill>
                  <a:schemeClr val="bg1"/>
                </a:solidFill>
                <a:effectLst/>
                <a:uLnTx/>
                <a:uFillTx/>
                <a:latin typeface="+mj-lt"/>
                <a:ea typeface="+mj-ea"/>
                <a:cs typeface="+mj-cs"/>
              </a:rPr>
              <a:t>Благодарю за внимание!</a:t>
            </a:r>
            <a:endParaRPr kumimoji="0" lang="ru-RU" sz="32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TextBox 5"/>
          <p:cNvSpPr txBox="1"/>
          <p:nvPr/>
        </p:nvSpPr>
        <p:spPr>
          <a:xfrm>
            <a:off x="215900" y="165100"/>
            <a:ext cx="8470900" cy="3970318"/>
          </a:xfrm>
          <a:prstGeom prst="rect">
            <a:avLst/>
          </a:prstGeom>
          <a:noFill/>
        </p:spPr>
        <p:txBody>
          <a:bodyPr wrap="square" rtlCol="0">
            <a:spAutoFit/>
          </a:bodyPr>
          <a:lstStyle/>
          <a:p>
            <a:pPr indent="457200" algn="just"/>
            <a:r>
              <a:rPr lang="ru-RU" dirty="0">
                <a:latin typeface="Times New Roman" pitchFamily="18" charset="0"/>
                <a:cs typeface="Times New Roman" pitchFamily="18" charset="0"/>
              </a:rPr>
              <a:t>Сертификация включает 4 этапа</a:t>
            </a:r>
            <a:r>
              <a:rPr lang="ru-RU" dirty="0" smtClean="0">
                <a:latin typeface="Times New Roman" pitchFamily="18" charset="0"/>
                <a:cs typeface="Times New Roman" pitchFamily="18" charset="0"/>
              </a:rPr>
              <a:t>:</a:t>
            </a:r>
          </a:p>
          <a:p>
            <a:pPr indent="457200" algn="just"/>
            <a:endParaRPr lang="ru-RU" dirty="0">
              <a:latin typeface="Times New Roman" pitchFamily="18" charset="0"/>
              <a:cs typeface="Times New Roman" pitchFamily="18" charset="0"/>
            </a:endParaRPr>
          </a:p>
          <a:p>
            <a:pPr marL="342900" indent="-342900" algn="just">
              <a:buFont typeface="+mj-lt"/>
              <a:buAutoNum type="arabicPeriod"/>
            </a:pPr>
            <a:r>
              <a:rPr lang="ru-RU" dirty="0" smtClean="0">
                <a:latin typeface="Times New Roman" pitchFamily="18" charset="0"/>
                <a:cs typeface="Times New Roman" pitchFamily="18" charset="0"/>
              </a:rPr>
              <a:t>Испытания </a:t>
            </a:r>
            <a:endParaRPr lang="ru-RU" dirty="0">
              <a:latin typeface="Times New Roman" pitchFamily="18" charset="0"/>
              <a:cs typeface="Times New Roman" pitchFamily="18" charset="0"/>
            </a:endParaRPr>
          </a:p>
          <a:p>
            <a:pPr marL="800100" lvl="1" indent="-342900" algn="just">
              <a:buFont typeface="+mj-lt"/>
              <a:buAutoNum type="arabicPeriod"/>
            </a:pPr>
            <a:r>
              <a:rPr lang="ru-RU" dirty="0" smtClean="0">
                <a:latin typeface="Times New Roman" pitchFamily="18" charset="0"/>
                <a:cs typeface="Times New Roman" pitchFamily="18" charset="0"/>
              </a:rPr>
              <a:t>Испытание типа,</a:t>
            </a:r>
          </a:p>
          <a:p>
            <a:pPr marL="800100" lvl="1" indent="-342900" algn="just">
              <a:buFont typeface="+mj-lt"/>
              <a:buAutoNum type="arabicPeriod"/>
            </a:pPr>
            <a:r>
              <a:rPr lang="ru-RU" dirty="0" smtClean="0">
                <a:latin typeface="Times New Roman" pitchFamily="18" charset="0"/>
                <a:cs typeface="Times New Roman" pitchFamily="18" charset="0"/>
              </a:rPr>
              <a:t>Выборка </a:t>
            </a:r>
            <a:r>
              <a:rPr lang="ru-RU" dirty="0">
                <a:latin typeface="Times New Roman" pitchFamily="18" charset="0"/>
                <a:cs typeface="Times New Roman" pitchFamily="18" charset="0"/>
              </a:rPr>
              <a:t>из </a:t>
            </a:r>
            <a:r>
              <a:rPr lang="ru-RU" dirty="0" smtClean="0">
                <a:latin typeface="Times New Roman" pitchFamily="18" charset="0"/>
                <a:cs typeface="Times New Roman" pitchFamily="18" charset="0"/>
              </a:rPr>
              <a:t>партии,</a:t>
            </a:r>
          </a:p>
          <a:p>
            <a:pPr marL="800100" lvl="1" indent="-342900" algn="just">
              <a:buFont typeface="+mj-lt"/>
              <a:buAutoNum type="arabicPeriod"/>
            </a:pPr>
            <a:r>
              <a:rPr lang="ru-RU" dirty="0" smtClean="0">
                <a:latin typeface="Times New Roman" pitchFamily="18" charset="0"/>
                <a:cs typeface="Times New Roman" pitchFamily="18" charset="0"/>
              </a:rPr>
              <a:t>Испытание </a:t>
            </a:r>
            <a:r>
              <a:rPr lang="ru-RU" dirty="0">
                <a:latin typeface="Times New Roman" pitchFamily="18" charset="0"/>
                <a:cs typeface="Times New Roman" pitchFamily="18" charset="0"/>
              </a:rPr>
              <a:t>каждого </a:t>
            </a:r>
            <a:r>
              <a:rPr lang="ru-RU" dirty="0" smtClean="0">
                <a:latin typeface="Times New Roman" pitchFamily="18" charset="0"/>
                <a:cs typeface="Times New Roman" pitchFamily="18" charset="0"/>
              </a:rPr>
              <a:t>образца</a:t>
            </a:r>
            <a:r>
              <a:rPr lang="ru-RU" dirty="0">
                <a:latin typeface="Times New Roman" pitchFamily="18" charset="0"/>
                <a:cs typeface="Times New Roman" pitchFamily="18" charset="0"/>
              </a:rPr>
              <a:t>.</a:t>
            </a:r>
            <a:endParaRPr lang="ru-RU" dirty="0" smtClean="0">
              <a:latin typeface="Times New Roman" pitchFamily="18" charset="0"/>
              <a:cs typeface="Times New Roman" pitchFamily="18" charset="0"/>
            </a:endParaRPr>
          </a:p>
          <a:p>
            <a:pPr marL="342900" indent="-342900" algn="just">
              <a:buFont typeface="+mj-lt"/>
              <a:buAutoNum type="arabicPeriod"/>
            </a:pPr>
            <a:r>
              <a:rPr lang="ru-RU" dirty="0">
                <a:latin typeface="Times New Roman" pitchFamily="18" charset="0"/>
                <a:cs typeface="Times New Roman" pitchFamily="18" charset="0"/>
              </a:rPr>
              <a:t>Проверка производства </a:t>
            </a:r>
            <a:endParaRPr lang="ru-RU" dirty="0" smtClean="0">
              <a:latin typeface="Times New Roman" pitchFamily="18" charset="0"/>
              <a:cs typeface="Times New Roman" pitchFamily="18" charset="0"/>
            </a:endParaRPr>
          </a:p>
          <a:p>
            <a:pPr marL="800100" lvl="1" indent="-342900" algn="just">
              <a:buFont typeface="+mj-lt"/>
              <a:buAutoNum type="arabicPeriod"/>
            </a:pPr>
            <a:r>
              <a:rPr lang="ru-RU" dirty="0" smtClean="0">
                <a:latin typeface="Times New Roman" pitchFamily="18" charset="0"/>
                <a:cs typeface="Times New Roman" pitchFamily="18" charset="0"/>
              </a:rPr>
              <a:t>Предварительная, </a:t>
            </a:r>
          </a:p>
          <a:p>
            <a:pPr marL="800100" lvl="1" indent="-342900" algn="just">
              <a:buFont typeface="+mj-lt"/>
              <a:buAutoNum type="arabicPeriod"/>
            </a:pPr>
            <a:r>
              <a:rPr lang="ru-RU" dirty="0" smtClean="0">
                <a:latin typeface="Times New Roman" pitchFamily="18" charset="0"/>
                <a:cs typeface="Times New Roman" pitchFamily="18" charset="0"/>
              </a:rPr>
              <a:t>Сертификация </a:t>
            </a:r>
            <a:r>
              <a:rPr lang="ru-RU" dirty="0">
                <a:latin typeface="Times New Roman" pitchFamily="18" charset="0"/>
                <a:cs typeface="Times New Roman" pitchFamily="18" charset="0"/>
              </a:rPr>
              <a:t>производства, </a:t>
            </a:r>
            <a:endParaRPr lang="ru-RU" dirty="0" smtClean="0">
              <a:latin typeface="Times New Roman" pitchFamily="18" charset="0"/>
              <a:cs typeface="Times New Roman" pitchFamily="18" charset="0"/>
            </a:endParaRPr>
          </a:p>
          <a:p>
            <a:pPr marL="800100" lvl="1" indent="-342900" algn="just">
              <a:buFont typeface="+mj-lt"/>
              <a:buAutoNum type="arabicPeriod"/>
            </a:pPr>
            <a:r>
              <a:rPr lang="ru-RU" dirty="0" smtClean="0">
                <a:latin typeface="Times New Roman" pitchFamily="18" charset="0"/>
                <a:cs typeface="Times New Roman" pitchFamily="18" charset="0"/>
              </a:rPr>
              <a:t>Сертификация </a:t>
            </a:r>
            <a:r>
              <a:rPr lang="ru-RU" dirty="0">
                <a:latin typeface="Times New Roman" pitchFamily="18" charset="0"/>
                <a:cs typeface="Times New Roman" pitchFamily="18" charset="0"/>
              </a:rPr>
              <a:t>систем </a:t>
            </a:r>
            <a:r>
              <a:rPr lang="ru-RU" dirty="0" smtClean="0">
                <a:latin typeface="Times New Roman" pitchFamily="18" charset="0"/>
                <a:cs typeface="Times New Roman" pitchFamily="18" charset="0"/>
              </a:rPr>
              <a:t>качества</a:t>
            </a:r>
            <a:r>
              <a:rPr lang="ru-RU" dirty="0">
                <a:latin typeface="Times New Roman" pitchFamily="18" charset="0"/>
                <a:cs typeface="Times New Roman" pitchFamily="18" charset="0"/>
              </a:rPr>
              <a:t>.</a:t>
            </a:r>
          </a:p>
          <a:p>
            <a:pPr marL="342900" indent="-342900" algn="just">
              <a:buFont typeface="+mj-lt"/>
              <a:buAutoNum type="arabicPeriod"/>
            </a:pPr>
            <a:r>
              <a:rPr lang="ru-RU" dirty="0">
                <a:latin typeface="Times New Roman" pitchFamily="18" charset="0"/>
                <a:cs typeface="Times New Roman" pitchFamily="18" charset="0"/>
              </a:rPr>
              <a:t>Инспекционный контроль (испытания образцов в торговле, … в производстве, инспекционный контроль в производстве, … систем качества</a:t>
            </a:r>
            <a:r>
              <a:rPr lang="ru-RU" dirty="0" smtClean="0">
                <a:latin typeface="Times New Roman" pitchFamily="18" charset="0"/>
                <a:cs typeface="Times New Roman" pitchFamily="18" charset="0"/>
              </a:rPr>
              <a:t>)</a:t>
            </a:r>
          </a:p>
          <a:p>
            <a:pPr marL="342900" indent="-342900" algn="just">
              <a:buFont typeface="+mj-lt"/>
              <a:buAutoNum type="arabicPeriod"/>
            </a:pPr>
            <a:r>
              <a:rPr lang="ru-RU" dirty="0">
                <a:latin typeface="Times New Roman" pitchFamily="18" charset="0"/>
                <a:cs typeface="Times New Roman" pitchFamily="18" charset="0"/>
              </a:rPr>
              <a:t>Другие способы доказательства соответствия – рассмотрение декларации о соответствии.</a:t>
            </a:r>
          </a:p>
        </p:txBody>
      </p:sp>
    </p:spTree>
    <p:extLst>
      <p:ext uri="{BB962C8B-B14F-4D97-AF65-F5344CB8AC3E}">
        <p14:creationId xmlns:p14="http://schemas.microsoft.com/office/powerpoint/2010/main" val="1188615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586281" y="4786009"/>
            <a:ext cx="557719" cy="369332"/>
          </a:xfrm>
          <a:prstGeom prst="rect">
            <a:avLst/>
          </a:prstGeom>
          <a:noFill/>
        </p:spPr>
        <p:txBody>
          <a:bodyPr wrap="square" rtlCol="0">
            <a:spAutoFit/>
          </a:bodyPr>
          <a:lstStyle/>
          <a:p>
            <a:r>
              <a:rPr lang="ru-RU" dirty="0" smtClean="0"/>
              <a:t>10</a:t>
            </a:r>
            <a:endParaRPr lang="ru-RU" dirty="0"/>
          </a:p>
        </p:txBody>
      </p:sp>
      <p:sp>
        <p:nvSpPr>
          <p:cNvPr id="7" name="TextBox 6"/>
          <p:cNvSpPr txBox="1"/>
          <p:nvPr/>
        </p:nvSpPr>
        <p:spPr>
          <a:xfrm>
            <a:off x="265889" y="739302"/>
            <a:ext cx="8651132" cy="2523768"/>
          </a:xfrm>
          <a:prstGeom prst="rect">
            <a:avLst/>
          </a:prstGeom>
          <a:noFill/>
        </p:spPr>
        <p:txBody>
          <a:bodyPr wrap="square" rtlCol="0">
            <a:spAutoFit/>
          </a:bodyPr>
          <a:lstStyle/>
          <a:p>
            <a:pPr algn="just"/>
            <a:endParaRPr lang="ru-RU" sz="1600" dirty="0" smtClean="0">
              <a:latin typeface="Times New Roman" pitchFamily="18" charset="0"/>
              <a:cs typeface="Times New Roman" pitchFamily="18" charset="0"/>
            </a:endParaRPr>
          </a:p>
          <a:p>
            <a:pPr algn="just"/>
            <a:r>
              <a:rPr lang="ru-RU" b="1" dirty="0">
                <a:latin typeface="Times New Roman" panose="02020603050405020304" pitchFamily="18" charset="0"/>
                <a:cs typeface="Times New Roman" panose="02020603050405020304" pitchFamily="18" charset="0"/>
              </a:rPr>
              <a:t>Нормативные документы III уровня</a:t>
            </a:r>
            <a:r>
              <a:rPr lang="ru-RU" dirty="0">
                <a:latin typeface="Times New Roman" panose="02020603050405020304" pitchFamily="18" charset="0"/>
                <a:cs typeface="Times New Roman" panose="02020603050405020304" pitchFamily="18" charset="0"/>
              </a:rPr>
              <a:t> представлены стандартами, сфера применения которых ограничена определенной отраслью народного хозяйства – отраслевыми стандартами (ОСТ) или сферой деятельности </a:t>
            </a:r>
            <a:r>
              <a:rPr lang="ru-RU" dirty="0" smtClean="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стандартами научно-технических и инженерных обществ (СТО).</a:t>
            </a:r>
          </a:p>
          <a:p>
            <a:pPr algn="just"/>
            <a:r>
              <a:rPr lang="ru-RU" dirty="0">
                <a:latin typeface="Times New Roman" panose="02020603050405020304" pitchFamily="18" charset="0"/>
                <a:cs typeface="Times New Roman" panose="02020603050405020304" pitchFamily="18" charset="0"/>
              </a:rPr>
              <a:t>Общие требования к ОСТ и CTO установлены ГОСТ Р </a:t>
            </a:r>
            <a:r>
              <a:rPr lang="ru-RU" dirty="0" smtClean="0">
                <a:latin typeface="Times New Roman" panose="02020603050405020304" pitchFamily="18" charset="0"/>
                <a:cs typeface="Times New Roman" panose="02020603050405020304" pitchFamily="18" charset="0"/>
              </a:rPr>
              <a:t>14 93  ГСС</a:t>
            </a:r>
            <a:r>
              <a:rPr lang="ru-RU" dirty="0">
                <a:latin typeface="Times New Roman" panose="02020603050405020304" pitchFamily="18" charset="0"/>
                <a:cs typeface="Times New Roman" panose="02020603050405020304" pitchFamily="18" charset="0"/>
              </a:rPr>
              <a:t>. Стандарты отраслей, стандарты предприятий, стандарты научно-технических, инженерных обществ и других общественных объединений. Общие </a:t>
            </a:r>
            <a:r>
              <a:rPr lang="ru-RU" dirty="0" smtClean="0">
                <a:latin typeface="Times New Roman" panose="02020603050405020304" pitchFamily="18" charset="0"/>
                <a:cs typeface="Times New Roman" panose="02020603050405020304" pitchFamily="18" charset="0"/>
              </a:rPr>
              <a:t>положения.</a:t>
            </a:r>
            <a:endParaRPr lang="ru-RU" dirty="0">
              <a:latin typeface="Times New Roman" panose="02020603050405020304" pitchFamily="18" charset="0"/>
              <a:cs typeface="Times New Roman" panose="02020603050405020304" pitchFamily="18" charset="0"/>
            </a:endParaRPr>
          </a:p>
          <a:p>
            <a:pPr algn="just"/>
            <a:endParaRPr lang="ru-RU" sz="16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4212688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2924" y="165100"/>
            <a:ext cx="8470900" cy="3139321"/>
          </a:xfrm>
          <a:prstGeom prst="rect">
            <a:avLst/>
          </a:prstGeom>
          <a:noFill/>
        </p:spPr>
        <p:txBody>
          <a:bodyPr wrap="square" rtlCol="0">
            <a:spAutoFit/>
          </a:bodyPr>
          <a:lstStyle/>
          <a:p>
            <a:pPr indent="457200" algn="just"/>
            <a:r>
              <a:rPr lang="ru-RU" dirty="0" smtClean="0">
                <a:latin typeface="Times New Roman" pitchFamily="18" charset="0"/>
                <a:cs typeface="Times New Roman" pitchFamily="18" charset="0"/>
              </a:rPr>
              <a:t>В нашей стране системы сертификации создаются специально уполномоченными на это федеральными органами исполнительной власти — Федеральным агентством по техническому регулированию и метрологии, Министерством здравоохранения РФ, Государственным комитетом РФ по связи и информатизации (Госкомсвязи) и пр.</a:t>
            </a:r>
          </a:p>
          <a:p>
            <a:pPr indent="457200" algn="just"/>
            <a:endParaRPr lang="ru-RU" dirty="0" smtClean="0">
              <a:latin typeface="Times New Roman" pitchFamily="18" charset="0"/>
              <a:cs typeface="Times New Roman" pitchFamily="18" charset="0"/>
            </a:endParaRPr>
          </a:p>
          <a:p>
            <a:pPr indent="457200" algn="just"/>
            <a:r>
              <a:rPr lang="ru-RU" dirty="0">
                <a:latin typeface="Times New Roman" pitchFamily="18" charset="0"/>
                <a:cs typeface="Times New Roman" pitchFamily="18" charset="0"/>
              </a:rPr>
              <a:t>В зависимости от заинтересованности сторон системы сертифи­кации </a:t>
            </a:r>
            <a:r>
              <a:rPr lang="ru-RU" dirty="0" smtClean="0">
                <a:latin typeface="Times New Roman" pitchFamily="18" charset="0"/>
                <a:cs typeface="Times New Roman" pitchFamily="18" charset="0"/>
              </a:rPr>
              <a:t>бывают:</a:t>
            </a:r>
          </a:p>
          <a:p>
            <a:pPr indent="457200" algn="just"/>
            <a:endParaRPr lang="ru-RU" dirty="0" smtClean="0">
              <a:latin typeface="Times New Roman" pitchFamily="18" charset="0"/>
              <a:cs typeface="Times New Roman" pitchFamily="18" charset="0"/>
            </a:endParaRPr>
          </a:p>
          <a:p>
            <a:pPr marL="285750" indent="-285750" algn="just">
              <a:buFont typeface="Wingdings" panose="05000000000000000000" pitchFamily="2" charset="2"/>
              <a:buChar char="Ø"/>
            </a:pPr>
            <a:r>
              <a:rPr lang="ru-RU" dirty="0" smtClean="0">
                <a:latin typeface="Times New Roman" pitchFamily="18" charset="0"/>
                <a:cs typeface="Times New Roman" pitchFamily="18" charset="0"/>
              </a:rPr>
              <a:t>национальными,</a:t>
            </a:r>
          </a:p>
          <a:p>
            <a:pPr marL="285750" indent="-285750" algn="just">
              <a:buFont typeface="Wingdings" panose="05000000000000000000" pitchFamily="2" charset="2"/>
              <a:buChar char="Ø"/>
            </a:pPr>
            <a:r>
              <a:rPr lang="ru-RU" dirty="0" smtClean="0">
                <a:latin typeface="Times New Roman" pitchFamily="18" charset="0"/>
                <a:cs typeface="Times New Roman" pitchFamily="18" charset="0"/>
              </a:rPr>
              <a:t>региональными</a:t>
            </a:r>
            <a:r>
              <a:rPr lang="ru-RU" dirty="0">
                <a:latin typeface="Times New Roman" pitchFamily="18" charset="0"/>
                <a:cs typeface="Times New Roman" pitchFamily="18" charset="0"/>
              </a:rPr>
              <a:t>, </a:t>
            </a:r>
            <a:endParaRPr lang="ru-RU" dirty="0" smtClean="0">
              <a:latin typeface="Times New Roman" pitchFamily="18" charset="0"/>
              <a:cs typeface="Times New Roman" pitchFamily="18" charset="0"/>
            </a:endParaRPr>
          </a:p>
          <a:p>
            <a:pPr marL="285750" indent="-285750" algn="just">
              <a:buFont typeface="Wingdings" panose="05000000000000000000" pitchFamily="2" charset="2"/>
              <a:buChar char="Ø"/>
            </a:pPr>
            <a:r>
              <a:rPr lang="ru-RU" dirty="0" smtClean="0">
                <a:latin typeface="Times New Roman" pitchFamily="18" charset="0"/>
                <a:cs typeface="Times New Roman" pitchFamily="18" charset="0"/>
              </a:rPr>
              <a:t>международными</a:t>
            </a:r>
            <a:r>
              <a:rPr lang="ru-RU" dirty="0">
                <a:latin typeface="Times New Roman" pitchFamily="18" charset="0"/>
                <a:cs typeface="Times New Roman" pitchFamily="18" charset="0"/>
              </a:rPr>
              <a:t>.</a:t>
            </a:r>
          </a:p>
        </p:txBody>
      </p:sp>
    </p:spTree>
    <p:extLst>
      <p:ext uri="{BB962C8B-B14F-4D97-AF65-F5344CB8AC3E}">
        <p14:creationId xmlns:p14="http://schemas.microsoft.com/office/powerpoint/2010/main" val="18649425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2924" y="165100"/>
            <a:ext cx="8470900" cy="5078313"/>
          </a:xfrm>
          <a:prstGeom prst="rect">
            <a:avLst/>
          </a:prstGeom>
          <a:noFill/>
        </p:spPr>
        <p:txBody>
          <a:bodyPr wrap="square" rtlCol="0">
            <a:spAutoFit/>
          </a:bodyPr>
          <a:lstStyle/>
          <a:p>
            <a:pPr algn="just"/>
            <a:r>
              <a:rPr lang="ru-RU" b="1" dirty="0">
                <a:latin typeface="Times New Roman" pitchFamily="18" charset="0"/>
                <a:cs typeface="Times New Roman" pitchFamily="18" charset="0"/>
              </a:rPr>
              <a:t>Международная система сертификации </a:t>
            </a:r>
            <a:r>
              <a:rPr lang="ru-RU" dirty="0">
                <a:latin typeface="Times New Roman" pitchFamily="18" charset="0"/>
                <a:cs typeface="Times New Roman" pitchFamily="18" charset="0"/>
              </a:rPr>
              <a:t>создается на уровне ряда стран из любых регионов мира правительственной международной орга­низацией. Ведущее место в этой области деятельности принадлежит  ISO</a:t>
            </a:r>
            <a:r>
              <a:rPr lang="ru-RU" dirty="0" smtClean="0">
                <a:latin typeface="Times New Roman" pitchFamily="18" charset="0"/>
                <a:cs typeface="Times New Roman" pitchFamily="18" charset="0"/>
              </a:rPr>
              <a:t>.</a:t>
            </a:r>
          </a:p>
          <a:p>
            <a:pPr algn="just"/>
            <a:r>
              <a:rPr lang="ru-RU" b="1" dirty="0" smtClean="0">
                <a:latin typeface="Times New Roman" pitchFamily="18" charset="0"/>
                <a:cs typeface="Times New Roman" pitchFamily="18" charset="0"/>
              </a:rPr>
              <a:t>Национальная </a:t>
            </a:r>
            <a:r>
              <a:rPr lang="ru-RU" b="1" dirty="0">
                <a:latin typeface="Times New Roman" pitchFamily="18" charset="0"/>
                <a:cs typeface="Times New Roman" pitchFamily="18" charset="0"/>
              </a:rPr>
              <a:t>система сертификации</a:t>
            </a:r>
            <a:r>
              <a:rPr lang="ru-RU" dirty="0">
                <a:latin typeface="Times New Roman" pitchFamily="18" charset="0"/>
                <a:cs typeface="Times New Roman" pitchFamily="18" charset="0"/>
              </a:rPr>
              <a:t> создается на националь­ном уровне. В качестве национального органа по сертификации в Российской Федерации определено в настоящее время Федеральное агентство по техническому регулированию и метрологии</a:t>
            </a:r>
            <a:r>
              <a:rPr lang="ru-RU" dirty="0" smtClean="0">
                <a:latin typeface="Times New Roman" pitchFamily="18" charset="0"/>
                <a:cs typeface="Times New Roman" pitchFamily="18" charset="0"/>
              </a:rPr>
              <a:t>.</a:t>
            </a:r>
          </a:p>
          <a:p>
            <a:pPr algn="just"/>
            <a:r>
              <a:rPr lang="ru-RU" b="1" dirty="0" smtClean="0">
                <a:latin typeface="Times New Roman" pitchFamily="18" charset="0"/>
                <a:cs typeface="Times New Roman" pitchFamily="18" charset="0"/>
              </a:rPr>
              <a:t>Региональная </a:t>
            </a:r>
            <a:r>
              <a:rPr lang="ru-RU" b="1" dirty="0">
                <a:latin typeface="Times New Roman" pitchFamily="18" charset="0"/>
                <a:cs typeface="Times New Roman" pitchFamily="18" charset="0"/>
              </a:rPr>
              <a:t>система сертификации </a:t>
            </a:r>
            <a:r>
              <a:rPr lang="ru-RU" dirty="0">
                <a:latin typeface="Times New Roman" pitchFamily="18" charset="0"/>
                <a:cs typeface="Times New Roman" pitchFamily="18" charset="0"/>
              </a:rPr>
              <a:t>создается на уровне регионов на основании федеральной системы</a:t>
            </a:r>
            <a:r>
              <a:rPr lang="ru-RU" dirty="0" smtClean="0">
                <a:latin typeface="Times New Roman" pitchFamily="18" charset="0"/>
                <a:cs typeface="Times New Roman" pitchFamily="18" charset="0"/>
              </a:rPr>
              <a:t>. </a:t>
            </a:r>
          </a:p>
          <a:p>
            <a:pPr algn="just"/>
            <a:r>
              <a:rPr lang="ru-RU" b="1" dirty="0" smtClean="0">
                <a:latin typeface="Times New Roman" pitchFamily="18" charset="0"/>
                <a:cs typeface="Times New Roman" pitchFamily="18" charset="0"/>
              </a:rPr>
              <a:t>Система </a:t>
            </a:r>
            <a:r>
              <a:rPr lang="ru-RU" b="1" dirty="0">
                <a:latin typeface="Times New Roman" pitchFamily="18" charset="0"/>
                <a:cs typeface="Times New Roman" pitchFamily="18" charset="0"/>
              </a:rPr>
              <a:t>сертификации ГОСТ Р</a:t>
            </a:r>
            <a:r>
              <a:rPr lang="ru-RU" dirty="0">
                <a:latin typeface="Times New Roman" pitchFamily="18" charset="0"/>
                <a:cs typeface="Times New Roman" pitchFamily="18" charset="0"/>
              </a:rPr>
              <a:t> представляет собой совокупность систем сертификации однородной продукции. Первой российской сис­темой обязательной сертификации стала Система ГОСТ Р. Система сертификации ГОСТ Р - самая крупная в России, она охватывает все виды продукции, которые подлежат сертификации в соответствии с За­коном «О защите прав потребителей» и другими законодательными ак­тами, касающимися отдельных видов продукции. Практика показывает, что заявители на добровольную сертификацию также чаще всего обращаются в эту систему.</a:t>
            </a:r>
          </a:p>
          <a:p>
            <a:pPr indent="457200" algn="just"/>
            <a:endParaRPr lang="ru-RU"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7478150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2924" y="165100"/>
            <a:ext cx="8470900" cy="5078313"/>
          </a:xfrm>
          <a:prstGeom prst="rect">
            <a:avLst/>
          </a:prstGeom>
          <a:noFill/>
        </p:spPr>
        <p:txBody>
          <a:bodyPr wrap="square" rtlCol="0">
            <a:spAutoFit/>
          </a:bodyPr>
          <a:lstStyle/>
          <a:p>
            <a:pPr algn="just"/>
            <a:r>
              <a:rPr lang="ru-RU" b="1" dirty="0">
                <a:latin typeface="Times New Roman" pitchFamily="18" charset="0"/>
                <a:cs typeface="Times New Roman" pitchFamily="18" charset="0"/>
              </a:rPr>
              <a:t>Международная система сертификации </a:t>
            </a:r>
            <a:r>
              <a:rPr lang="ru-RU" dirty="0">
                <a:latin typeface="Times New Roman" pitchFamily="18" charset="0"/>
                <a:cs typeface="Times New Roman" pitchFamily="18" charset="0"/>
              </a:rPr>
              <a:t>создается на уровне ряда стран из любых регионов мира правительственной международной орга­низацией. Ведущее место в этой области деятельности принадлежит  ISO</a:t>
            </a:r>
            <a:r>
              <a:rPr lang="ru-RU" dirty="0" smtClean="0">
                <a:latin typeface="Times New Roman" pitchFamily="18" charset="0"/>
                <a:cs typeface="Times New Roman" pitchFamily="18" charset="0"/>
              </a:rPr>
              <a:t>.</a:t>
            </a:r>
          </a:p>
          <a:p>
            <a:pPr algn="just"/>
            <a:r>
              <a:rPr lang="ru-RU" b="1" dirty="0" smtClean="0">
                <a:latin typeface="Times New Roman" pitchFamily="18" charset="0"/>
                <a:cs typeface="Times New Roman" pitchFamily="18" charset="0"/>
              </a:rPr>
              <a:t>Национальная </a:t>
            </a:r>
            <a:r>
              <a:rPr lang="ru-RU" b="1" dirty="0">
                <a:latin typeface="Times New Roman" pitchFamily="18" charset="0"/>
                <a:cs typeface="Times New Roman" pitchFamily="18" charset="0"/>
              </a:rPr>
              <a:t>система сертификации</a:t>
            </a:r>
            <a:r>
              <a:rPr lang="ru-RU" dirty="0">
                <a:latin typeface="Times New Roman" pitchFamily="18" charset="0"/>
                <a:cs typeface="Times New Roman" pitchFamily="18" charset="0"/>
              </a:rPr>
              <a:t> создается на националь­ном уровне. В качестве национального органа по сертификации в Российской Федерации определено в настоящее время Федеральное агентство по техническому регулированию и метрологии</a:t>
            </a:r>
            <a:r>
              <a:rPr lang="ru-RU" dirty="0" smtClean="0">
                <a:latin typeface="Times New Roman" pitchFamily="18" charset="0"/>
                <a:cs typeface="Times New Roman" pitchFamily="18" charset="0"/>
              </a:rPr>
              <a:t>.</a:t>
            </a:r>
          </a:p>
          <a:p>
            <a:pPr algn="just"/>
            <a:r>
              <a:rPr lang="ru-RU" b="1" dirty="0" smtClean="0">
                <a:latin typeface="Times New Roman" pitchFamily="18" charset="0"/>
                <a:cs typeface="Times New Roman" pitchFamily="18" charset="0"/>
              </a:rPr>
              <a:t>Региональная </a:t>
            </a:r>
            <a:r>
              <a:rPr lang="ru-RU" b="1" dirty="0">
                <a:latin typeface="Times New Roman" pitchFamily="18" charset="0"/>
                <a:cs typeface="Times New Roman" pitchFamily="18" charset="0"/>
              </a:rPr>
              <a:t>система сертификации </a:t>
            </a:r>
            <a:r>
              <a:rPr lang="ru-RU" dirty="0">
                <a:latin typeface="Times New Roman" pitchFamily="18" charset="0"/>
                <a:cs typeface="Times New Roman" pitchFamily="18" charset="0"/>
              </a:rPr>
              <a:t>создается на уровне регионов на основании федеральной системы</a:t>
            </a:r>
            <a:r>
              <a:rPr lang="ru-RU" dirty="0" smtClean="0">
                <a:latin typeface="Times New Roman" pitchFamily="18" charset="0"/>
                <a:cs typeface="Times New Roman" pitchFamily="18" charset="0"/>
              </a:rPr>
              <a:t>. </a:t>
            </a:r>
          </a:p>
          <a:p>
            <a:pPr algn="just"/>
            <a:r>
              <a:rPr lang="ru-RU" b="1" dirty="0" smtClean="0">
                <a:latin typeface="Times New Roman" pitchFamily="18" charset="0"/>
                <a:cs typeface="Times New Roman" pitchFamily="18" charset="0"/>
              </a:rPr>
              <a:t>Система </a:t>
            </a:r>
            <a:r>
              <a:rPr lang="ru-RU" b="1" dirty="0">
                <a:latin typeface="Times New Roman" pitchFamily="18" charset="0"/>
                <a:cs typeface="Times New Roman" pitchFamily="18" charset="0"/>
              </a:rPr>
              <a:t>сертификации ГОСТ Р</a:t>
            </a:r>
            <a:r>
              <a:rPr lang="ru-RU" dirty="0">
                <a:latin typeface="Times New Roman" pitchFamily="18" charset="0"/>
                <a:cs typeface="Times New Roman" pitchFamily="18" charset="0"/>
              </a:rPr>
              <a:t> представляет собой совокупность систем сертификации однородной продукции. Первой российской сис­темой обязательной сертификации стала Система ГОСТ Р. Система сертификации ГОСТ Р - самая крупная в России, она охватывает все виды продукции, которые подлежат сертификации в соответствии с За­коном «О защите прав потребителей» и другими законодательными ак­тами, касающимися отдельных видов продукции. Практика показывает, что заявители на добровольную сертификацию также чаще всего обращаются в эту систему.</a:t>
            </a:r>
          </a:p>
          <a:p>
            <a:pPr indent="457200" algn="just"/>
            <a:endParaRPr lang="ru-RU"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912141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6618" y="0"/>
            <a:ext cx="8470900" cy="3770263"/>
          </a:xfrm>
          <a:prstGeom prst="rect">
            <a:avLst/>
          </a:prstGeom>
          <a:noFill/>
        </p:spPr>
        <p:txBody>
          <a:bodyPr wrap="square" rtlCol="0">
            <a:spAutoFit/>
          </a:bodyPr>
          <a:lstStyle/>
          <a:p>
            <a:pPr indent="457200" algn="just">
              <a:spcBef>
                <a:spcPts val="0"/>
              </a:spcBef>
              <a:spcAft>
                <a:spcPts val="600"/>
              </a:spcAft>
            </a:pPr>
            <a:r>
              <a:rPr lang="ru-RU" b="1" dirty="0" smtClean="0">
                <a:solidFill>
                  <a:srgbClr val="FF0000"/>
                </a:solidFill>
                <a:latin typeface="Times New Roman" pitchFamily="18" charset="0"/>
                <a:cs typeface="Times New Roman" pitchFamily="18" charset="0"/>
              </a:rPr>
              <a:t>4. Сертификационные испытания</a:t>
            </a:r>
            <a:endParaRPr lang="ru-RU" b="1" dirty="0">
              <a:solidFill>
                <a:srgbClr val="FF0000"/>
              </a:solidFill>
              <a:latin typeface="Times New Roman" pitchFamily="18" charset="0"/>
              <a:cs typeface="Times New Roman" pitchFamily="18" charset="0"/>
            </a:endParaRPr>
          </a:p>
          <a:p>
            <a:pPr indent="457200" algn="just">
              <a:spcBef>
                <a:spcPts val="0"/>
              </a:spcBef>
            </a:pPr>
            <a:r>
              <a:rPr lang="ru-RU" b="1" dirty="0" smtClean="0">
                <a:latin typeface="Times New Roman" pitchFamily="18" charset="0"/>
                <a:cs typeface="Times New Roman" pitchFamily="18" charset="0"/>
              </a:rPr>
              <a:t>Аккредитация испытательных лабораторий</a:t>
            </a:r>
            <a:endParaRPr lang="ru-RU" b="1" dirty="0">
              <a:latin typeface="Times New Roman" pitchFamily="18" charset="0"/>
              <a:cs typeface="Times New Roman" pitchFamily="18" charset="0"/>
            </a:endParaRPr>
          </a:p>
          <a:p>
            <a:pPr indent="457200" algn="just"/>
            <a:r>
              <a:rPr lang="ru-RU" dirty="0" smtClean="0">
                <a:latin typeface="Times New Roman" pitchFamily="18" charset="0"/>
                <a:cs typeface="Times New Roman" pitchFamily="18" charset="0"/>
              </a:rPr>
              <a:t>Аккредитация </a:t>
            </a:r>
            <a:r>
              <a:rPr lang="ru-RU" dirty="0">
                <a:latin typeface="Times New Roman" pitchFamily="18" charset="0"/>
                <a:cs typeface="Times New Roman" pitchFamily="18" charset="0"/>
              </a:rPr>
              <a:t>(от лат. «</a:t>
            </a:r>
            <a:r>
              <a:rPr lang="en-US" dirty="0" err="1">
                <a:latin typeface="Times New Roman" pitchFamily="18" charset="0"/>
                <a:cs typeface="Times New Roman" pitchFamily="18" charset="0"/>
              </a:rPr>
              <a:t>accredo</a:t>
            </a:r>
            <a:r>
              <a:rPr lang="en-US" dirty="0">
                <a:latin typeface="Times New Roman" pitchFamily="18" charset="0"/>
                <a:cs typeface="Times New Roman" pitchFamily="18" charset="0"/>
              </a:rPr>
              <a:t>», </a:t>
            </a:r>
            <a:r>
              <a:rPr lang="ru-RU" dirty="0">
                <a:latin typeface="Times New Roman" pitchFamily="18" charset="0"/>
                <a:cs typeface="Times New Roman" pitchFamily="18" charset="0"/>
              </a:rPr>
              <a:t>доверие) </a:t>
            </a:r>
            <a:r>
              <a:rPr lang="ru-RU" dirty="0" smtClean="0">
                <a:latin typeface="Times New Roman" pitchFamily="18" charset="0"/>
                <a:cs typeface="Times New Roman" pitchFamily="18" charset="0"/>
              </a:rPr>
              <a:t>испытательных </a:t>
            </a:r>
            <a:r>
              <a:rPr lang="ru-RU" dirty="0">
                <a:latin typeface="Times New Roman" pitchFamily="18" charset="0"/>
                <a:cs typeface="Times New Roman" pitchFamily="18" charset="0"/>
              </a:rPr>
              <a:t>лаборатории (ИЛ) проводится с целью подтверждения соответствия качества работ требованиям российских и зарубежных нормативов. В отличии от обязательной аттестации, аккредитация ИЛ является добровольной. Аккредитация обязательна только для работ в области промышленной безопасности, в том числе связанных с выдачей заключений об остаточном ресурсе. </a:t>
            </a:r>
            <a:endParaRPr lang="ru-RU" dirty="0" smtClean="0">
              <a:latin typeface="Times New Roman" pitchFamily="18" charset="0"/>
              <a:cs typeface="Times New Roman" pitchFamily="18" charset="0"/>
            </a:endParaRPr>
          </a:p>
          <a:p>
            <a:pPr indent="457200" algn="just"/>
            <a:endParaRPr lang="ru-RU" dirty="0" smtClean="0">
              <a:latin typeface="Times New Roman" pitchFamily="18" charset="0"/>
              <a:cs typeface="Times New Roman" pitchFamily="18" charset="0"/>
            </a:endParaRPr>
          </a:p>
          <a:p>
            <a:pPr indent="457200" algn="just"/>
            <a:r>
              <a:rPr lang="ru-RU" dirty="0" smtClean="0">
                <a:latin typeface="Times New Roman" pitchFamily="18" charset="0"/>
                <a:cs typeface="Times New Roman" pitchFamily="18" charset="0"/>
              </a:rPr>
              <a:t>Аккредитация </a:t>
            </a:r>
            <a:r>
              <a:rPr lang="ru-RU" dirty="0">
                <a:latin typeface="Times New Roman" pitchFamily="18" charset="0"/>
                <a:cs typeface="Times New Roman" pitchFamily="18" charset="0"/>
              </a:rPr>
              <a:t>лабораторий обязательна только для организаций которые планируют осуществлять деятельность в области промышленной безопасности (в том числе, выдачу заключений об остаточном ресурсе). Для осуществления </a:t>
            </a:r>
            <a:r>
              <a:rPr lang="ru-RU" dirty="0" smtClean="0">
                <a:latin typeface="Times New Roman" pitchFamily="18" charset="0"/>
                <a:cs typeface="Times New Roman" pitchFamily="18" charset="0"/>
              </a:rPr>
              <a:t>остальных работ лаборатории </a:t>
            </a:r>
            <a:r>
              <a:rPr lang="ru-RU" dirty="0">
                <a:latin typeface="Times New Roman" pitchFamily="18" charset="0"/>
                <a:cs typeface="Times New Roman" pitchFamily="18" charset="0"/>
              </a:rPr>
              <a:t>необходимо пройти процедуру аттестации.</a:t>
            </a:r>
          </a:p>
        </p:txBody>
      </p:sp>
    </p:spTree>
    <p:extLst>
      <p:ext uri="{BB962C8B-B14F-4D97-AF65-F5344CB8AC3E}">
        <p14:creationId xmlns:p14="http://schemas.microsoft.com/office/powerpoint/2010/main" val="16405412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106" y="359454"/>
            <a:ext cx="8470900" cy="1754326"/>
          </a:xfrm>
          <a:prstGeom prst="rect">
            <a:avLst/>
          </a:prstGeom>
          <a:noFill/>
        </p:spPr>
        <p:txBody>
          <a:bodyPr wrap="square" rtlCol="0">
            <a:spAutoFit/>
          </a:bodyPr>
          <a:lstStyle/>
          <a:p>
            <a:pPr indent="457200" algn="just"/>
            <a:r>
              <a:rPr lang="ru-RU" dirty="0" smtClean="0">
                <a:latin typeface="Times New Roman" pitchFamily="18" charset="0"/>
                <a:cs typeface="Times New Roman" pitchFamily="18" charset="0"/>
              </a:rPr>
              <a:t>На </a:t>
            </a:r>
            <a:r>
              <a:rPr lang="ru-RU" dirty="0">
                <a:latin typeface="Times New Roman" pitchFamily="18" charset="0"/>
                <a:cs typeface="Times New Roman" pitchFamily="18" charset="0"/>
              </a:rPr>
              <a:t>практике, аккредитация ИЛ в качестве органа оценки соответствия, может проводиться для допуска продукции на российский или международный рынок и повышения ее конкурентоспособности. </a:t>
            </a:r>
          </a:p>
          <a:p>
            <a:pPr indent="457200" algn="just"/>
            <a:endParaRPr lang="ru-RU" dirty="0" smtClean="0">
              <a:latin typeface="Times New Roman" pitchFamily="18" charset="0"/>
              <a:cs typeface="Times New Roman" pitchFamily="18" charset="0"/>
            </a:endParaRPr>
          </a:p>
          <a:p>
            <a:pPr indent="457200" algn="just"/>
            <a:r>
              <a:rPr lang="ru-RU" dirty="0">
                <a:latin typeface="Times New Roman" pitchFamily="18" charset="0"/>
                <a:cs typeface="Times New Roman" pitchFamily="18" charset="0"/>
              </a:rPr>
              <a:t> Во всех технически развитых странах существуют органы аккредитации испытательных лабораторий (ИЛ) и центров сертификации продукции и товаров.</a:t>
            </a:r>
          </a:p>
        </p:txBody>
      </p:sp>
    </p:spTree>
    <p:extLst>
      <p:ext uri="{BB962C8B-B14F-4D97-AF65-F5344CB8AC3E}">
        <p14:creationId xmlns:p14="http://schemas.microsoft.com/office/powerpoint/2010/main" val="24963861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106" y="359454"/>
            <a:ext cx="8470900" cy="3970318"/>
          </a:xfrm>
          <a:prstGeom prst="rect">
            <a:avLst/>
          </a:prstGeom>
          <a:noFill/>
        </p:spPr>
        <p:txBody>
          <a:bodyPr wrap="square" rtlCol="0">
            <a:spAutoFit/>
          </a:bodyPr>
          <a:lstStyle/>
          <a:p>
            <a:pPr indent="457200" algn="just"/>
            <a:r>
              <a:rPr lang="ru-RU" b="1" dirty="0">
                <a:latin typeface="Times New Roman" pitchFamily="18" charset="0"/>
                <a:cs typeface="Times New Roman" pitchFamily="18" charset="0"/>
              </a:rPr>
              <a:t>ИЛ подразделяются на несколько групп</a:t>
            </a:r>
            <a:r>
              <a:rPr lang="ru-RU" dirty="0" smtClean="0">
                <a:latin typeface="Times New Roman" pitchFamily="18" charset="0"/>
                <a:cs typeface="Times New Roman" pitchFamily="18" charset="0"/>
              </a:rPr>
              <a:t>:</a:t>
            </a:r>
            <a:endParaRPr lang="ru-RU" dirty="0">
              <a:latin typeface="Times New Roman" pitchFamily="18" charset="0"/>
              <a:cs typeface="Times New Roman" pitchFamily="18" charset="0"/>
            </a:endParaRPr>
          </a:p>
          <a:p>
            <a:pPr marL="285750" indent="-285750" algn="just">
              <a:buFont typeface="Wingdings" panose="05000000000000000000" pitchFamily="2" charset="2"/>
              <a:buChar char="Ø"/>
            </a:pPr>
            <a:r>
              <a:rPr lang="ru-RU" dirty="0" smtClean="0">
                <a:latin typeface="Times New Roman" pitchFamily="18" charset="0"/>
                <a:cs typeface="Times New Roman" pitchFamily="18" charset="0"/>
              </a:rPr>
              <a:t>лаборатории </a:t>
            </a:r>
            <a:r>
              <a:rPr lang="ru-RU" dirty="0">
                <a:latin typeface="Times New Roman" pitchFamily="18" charset="0"/>
                <a:cs typeface="Times New Roman" pitchFamily="18" charset="0"/>
              </a:rPr>
              <a:t>неразрушающего контроля (ЛНК</a:t>
            </a:r>
            <a:r>
              <a:rPr lang="ru-RU" dirty="0" smtClean="0">
                <a:latin typeface="Times New Roman" pitchFamily="18" charset="0"/>
                <a:cs typeface="Times New Roman" pitchFamily="18" charset="0"/>
              </a:rPr>
              <a:t>) - использует </a:t>
            </a:r>
            <a:r>
              <a:rPr lang="ru-RU" dirty="0">
                <a:latin typeface="Times New Roman" pitchFamily="18" charset="0"/>
                <a:cs typeface="Times New Roman" pitchFamily="18" charset="0"/>
              </a:rPr>
              <a:t>физические методы контроля, сохраняющие целостность испытываемого образца или объекта</a:t>
            </a:r>
            <a:r>
              <a:rPr lang="ru-RU" dirty="0" smtClean="0">
                <a:latin typeface="Times New Roman" pitchFamily="18" charset="0"/>
                <a:cs typeface="Times New Roman" pitchFamily="18" charset="0"/>
              </a:rPr>
              <a:t>;</a:t>
            </a:r>
            <a:endParaRPr lang="ru-RU" dirty="0">
              <a:latin typeface="Times New Roman" pitchFamily="18" charset="0"/>
              <a:cs typeface="Times New Roman" pitchFamily="18" charset="0"/>
            </a:endParaRPr>
          </a:p>
          <a:p>
            <a:pPr marL="285750" indent="-285750" algn="just">
              <a:buFont typeface="Wingdings" panose="05000000000000000000" pitchFamily="2" charset="2"/>
              <a:buChar char="Ø"/>
            </a:pPr>
            <a:r>
              <a:rPr lang="ru-RU" dirty="0" smtClean="0">
                <a:latin typeface="Times New Roman" pitchFamily="18" charset="0"/>
                <a:cs typeface="Times New Roman" pitchFamily="18" charset="0"/>
              </a:rPr>
              <a:t>лаборатории </a:t>
            </a:r>
            <a:r>
              <a:rPr lang="ru-RU" dirty="0">
                <a:latin typeface="Times New Roman" pitchFamily="18" charset="0"/>
                <a:cs typeface="Times New Roman" pitchFamily="18" charset="0"/>
              </a:rPr>
              <a:t>разрушающих и других методов испытаний (ЛРИ</a:t>
            </a:r>
            <a:r>
              <a:rPr lang="ru-RU" dirty="0" smtClean="0">
                <a:latin typeface="Times New Roman" pitchFamily="18" charset="0"/>
                <a:cs typeface="Times New Roman" pitchFamily="18" charset="0"/>
              </a:rPr>
              <a:t>) </a:t>
            </a:r>
            <a:r>
              <a:rPr lang="ru-RU" dirty="0">
                <a:latin typeface="Times New Roman" pitchFamily="18" charset="0"/>
                <a:cs typeface="Times New Roman" pitchFamily="18" charset="0"/>
              </a:rPr>
              <a:t>- проводят испытания на механическую прочность, подверженность коррозии, исследуют структуру материалов, конструкций, при этом возможно разрушение опытного образца</a:t>
            </a:r>
            <a:r>
              <a:rPr lang="ru-RU" dirty="0" smtClean="0">
                <a:latin typeface="Times New Roman" pitchFamily="18" charset="0"/>
                <a:cs typeface="Times New Roman" pitchFamily="18" charset="0"/>
              </a:rPr>
              <a:t>;</a:t>
            </a:r>
            <a:endParaRPr lang="ru-RU" dirty="0">
              <a:latin typeface="Times New Roman" pitchFamily="18" charset="0"/>
              <a:cs typeface="Times New Roman" pitchFamily="18" charset="0"/>
            </a:endParaRPr>
          </a:p>
          <a:p>
            <a:pPr marL="285750" indent="-285750" algn="just">
              <a:buFont typeface="Wingdings" panose="05000000000000000000" pitchFamily="2" charset="2"/>
              <a:buChar char="Ø"/>
            </a:pPr>
            <a:r>
              <a:rPr lang="ru-RU" dirty="0" smtClean="0">
                <a:latin typeface="Times New Roman" pitchFamily="18" charset="0"/>
                <a:cs typeface="Times New Roman" pitchFamily="18" charset="0"/>
              </a:rPr>
              <a:t>аналитические лаборатории </a:t>
            </a:r>
            <a:r>
              <a:rPr lang="ru-RU" dirty="0">
                <a:latin typeface="Times New Roman" pitchFamily="18" charset="0"/>
                <a:cs typeface="Times New Roman" pitchFamily="18" charset="0"/>
              </a:rPr>
              <a:t>(АИ</a:t>
            </a:r>
            <a:r>
              <a:rPr lang="ru-RU" dirty="0" smtClean="0">
                <a:latin typeface="Times New Roman" pitchFamily="18" charset="0"/>
                <a:cs typeface="Times New Roman" pitchFamily="18" charset="0"/>
              </a:rPr>
              <a:t>) </a:t>
            </a:r>
            <a:r>
              <a:rPr lang="ru-RU" dirty="0">
                <a:latin typeface="Times New Roman" pitchFamily="18" charset="0"/>
                <a:cs typeface="Times New Roman" pitchFamily="18" charset="0"/>
              </a:rPr>
              <a:t>- (химические, санитарно-ветеринарной экспертизы и другие) — их исследования направлены на выявление качественного и количественного состава продукции, материалов, воды, воздуха и других сред;</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аналитические лаборатории поверочные (калибровочные) ИЛ — проводят комплекс измерений параметров и характеристик различных объектов (оборудования, электроустановок</a:t>
            </a:r>
            <a:r>
              <a:rPr lang="ru-RU" dirty="0" smtClean="0">
                <a:latin typeface="Times New Roman" pitchFamily="18" charset="0"/>
                <a:cs typeface="Times New Roman" pitchFamily="18" charset="0"/>
              </a:rPr>
              <a:t>).</a:t>
            </a:r>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28034525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106" y="359454"/>
            <a:ext cx="8470900" cy="1754326"/>
          </a:xfrm>
          <a:prstGeom prst="rect">
            <a:avLst/>
          </a:prstGeom>
          <a:noFill/>
        </p:spPr>
        <p:txBody>
          <a:bodyPr wrap="square" rtlCol="0">
            <a:spAutoFit/>
          </a:bodyPr>
          <a:lstStyle/>
          <a:p>
            <a:pPr indent="457200" algn="just"/>
            <a:r>
              <a:rPr lang="ru-RU" dirty="0" smtClean="0">
                <a:latin typeface="Times New Roman" pitchFamily="18" charset="0"/>
                <a:cs typeface="Times New Roman" pitchFamily="18" charset="0"/>
              </a:rPr>
              <a:t>Соответствующее </a:t>
            </a:r>
            <a:r>
              <a:rPr lang="ru-RU" dirty="0">
                <a:latin typeface="Times New Roman" pitchFamily="18" charset="0"/>
                <a:cs typeface="Times New Roman" pitchFamily="18" charset="0"/>
              </a:rPr>
              <a:t>направление деятельности ИЛ определяет область ее аккредитации, которая указывается в свидетельстве (аттестате), которое выдает аккредитующий орган. Помимо общих требований, для каждого вида лабораторий имеются свои ГОСТы, определяющие требования к техническому оснащению, квалификации персонала, методам исследования. Все аккредитованные ИЛ вносятся в публичный Реестр «</a:t>
            </a:r>
            <a:r>
              <a:rPr lang="ru-RU" dirty="0" err="1">
                <a:latin typeface="Times New Roman" pitchFamily="18" charset="0"/>
                <a:cs typeface="Times New Roman" pitchFamily="18" charset="0"/>
              </a:rPr>
              <a:t>Росаккредитации</a:t>
            </a:r>
            <a:r>
              <a:rPr lang="ru-RU" dirty="0">
                <a:latin typeface="Times New Roman" pitchFamily="18" charset="0"/>
                <a:cs typeface="Times New Roman" pitchFamily="18" charset="0"/>
              </a:rPr>
              <a:t>».</a:t>
            </a:r>
          </a:p>
        </p:txBody>
      </p:sp>
    </p:spTree>
    <p:extLst>
      <p:ext uri="{BB962C8B-B14F-4D97-AF65-F5344CB8AC3E}">
        <p14:creationId xmlns:p14="http://schemas.microsoft.com/office/powerpoint/2010/main" val="17564650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106" y="359454"/>
            <a:ext cx="8470900" cy="4247317"/>
          </a:xfrm>
          <a:prstGeom prst="rect">
            <a:avLst/>
          </a:prstGeom>
          <a:noFill/>
        </p:spPr>
        <p:txBody>
          <a:bodyPr wrap="square" rtlCol="0">
            <a:spAutoFit/>
          </a:bodyPr>
          <a:lstStyle/>
          <a:p>
            <a:pPr indent="457200" algn="just"/>
            <a:r>
              <a:rPr lang="ru-RU" dirty="0" smtClean="0">
                <a:latin typeface="Times New Roman" pitchFamily="18" charset="0"/>
                <a:cs typeface="Times New Roman" pitchFamily="18" charset="0"/>
              </a:rPr>
              <a:t>Система </a:t>
            </a:r>
            <a:r>
              <a:rPr lang="ru-RU" dirty="0">
                <a:latin typeface="Times New Roman" pitchFamily="18" charset="0"/>
                <a:cs typeface="Times New Roman" pitchFamily="18" charset="0"/>
              </a:rPr>
              <a:t>подтверждения компетенций ИЛ выполняет ведущую роль в процессе вхождения товаров на рынок, пересечения межгосударственных границ, взаимном признании результатов испытаний и подтверждении соответствия между системами технического регулирования разных стран</a:t>
            </a:r>
            <a:r>
              <a:rPr lang="ru-RU" dirty="0" smtClean="0">
                <a:latin typeface="Times New Roman" pitchFamily="18" charset="0"/>
                <a:cs typeface="Times New Roman" pitchFamily="18" charset="0"/>
              </a:rPr>
              <a:t>.</a:t>
            </a:r>
          </a:p>
          <a:p>
            <a:pPr indent="457200" algn="just"/>
            <a:endParaRPr lang="ru-RU" dirty="0">
              <a:latin typeface="Times New Roman" pitchFamily="18" charset="0"/>
              <a:cs typeface="Times New Roman" pitchFamily="18" charset="0"/>
            </a:endParaRPr>
          </a:p>
          <a:p>
            <a:pPr indent="457200" algn="just"/>
            <a:r>
              <a:rPr lang="ru-RU" b="1" dirty="0">
                <a:latin typeface="Times New Roman" pitchFamily="18" charset="0"/>
                <a:cs typeface="Times New Roman" pitchFamily="18" charset="0"/>
              </a:rPr>
              <a:t>Цель процедуры — подтвердить, что ИЛ способна в полной мере обеспечить</a:t>
            </a:r>
            <a:r>
              <a:rPr lang="ru-RU" dirty="0" smtClean="0">
                <a:latin typeface="Times New Roman" pitchFamily="18" charset="0"/>
                <a:cs typeface="Times New Roman" pitchFamily="18" charset="0"/>
              </a:rPr>
              <a:t>:</a:t>
            </a:r>
            <a:endParaRPr lang="ru-RU" dirty="0">
              <a:latin typeface="Times New Roman" pitchFamily="18" charset="0"/>
              <a:cs typeface="Times New Roman" pitchFamily="18" charset="0"/>
            </a:endParaRPr>
          </a:p>
          <a:p>
            <a:pPr indent="457200" algn="just"/>
            <a:endParaRPr lang="ru-RU" dirty="0">
              <a:latin typeface="Times New Roman" pitchFamily="18" charset="0"/>
              <a:cs typeface="Times New Roman" pitchFamily="18" charset="0"/>
            </a:endParaRPr>
          </a:p>
          <a:p>
            <a:pPr marL="285750" indent="-285750" algn="just">
              <a:buFont typeface="Wingdings" panose="05000000000000000000" pitchFamily="2" charset="2"/>
              <a:buChar char="Ø"/>
            </a:pPr>
            <a:r>
              <a:rPr lang="ru-RU" dirty="0">
                <a:latin typeface="Times New Roman" pitchFamily="18" charset="0"/>
                <a:cs typeface="Times New Roman" pitchFamily="18" charset="0"/>
              </a:rPr>
              <a:t>качество своих испытаний;</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единство измерений на основе использования аттестованных стандартных образцов;</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участие в межлабораторных, в том числе, международных сравнительных испытаниях;</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корреляцию результатов по разным характеристикам объекта исследования</a:t>
            </a:r>
            <a:r>
              <a:rPr lang="ru-RU" dirty="0" smtClean="0">
                <a:latin typeface="Times New Roman" pitchFamily="18" charset="0"/>
                <a:cs typeface="Times New Roman" pitchFamily="18" charset="0"/>
              </a:rPr>
              <a:t>.</a:t>
            </a:r>
          </a:p>
          <a:p>
            <a:pPr algn="just"/>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38129797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106" y="359454"/>
            <a:ext cx="8470900" cy="3693319"/>
          </a:xfrm>
          <a:prstGeom prst="rect">
            <a:avLst/>
          </a:prstGeom>
          <a:noFill/>
        </p:spPr>
        <p:txBody>
          <a:bodyPr wrap="square" rtlCol="0">
            <a:spAutoFit/>
          </a:bodyPr>
          <a:lstStyle/>
          <a:p>
            <a:r>
              <a:rPr lang="ru-RU" b="1" dirty="0" smtClean="0">
                <a:latin typeface="Times New Roman" pitchFamily="18" charset="0"/>
                <a:cs typeface="Times New Roman" pitchFamily="18" charset="0"/>
              </a:rPr>
              <a:t>Основные </a:t>
            </a:r>
            <a:r>
              <a:rPr lang="ru-RU" b="1" dirty="0">
                <a:latin typeface="Times New Roman" pitchFamily="18" charset="0"/>
                <a:cs typeface="Times New Roman" pitchFamily="18" charset="0"/>
              </a:rPr>
              <a:t>нормативные документы</a:t>
            </a:r>
            <a:r>
              <a:rPr lang="ru-RU" dirty="0" smtClean="0">
                <a:latin typeface="Times New Roman" pitchFamily="18" charset="0"/>
                <a:cs typeface="Times New Roman" pitchFamily="18" charset="0"/>
              </a:rPr>
              <a:t>:</a:t>
            </a:r>
          </a:p>
          <a:p>
            <a:endParaRPr lang="ru-RU" dirty="0">
              <a:latin typeface="Times New Roman" pitchFamily="18" charset="0"/>
              <a:cs typeface="Times New Roman" pitchFamily="18" charset="0"/>
            </a:endParaRPr>
          </a:p>
          <a:p>
            <a:pPr algn="just"/>
            <a:r>
              <a:rPr lang="ru-RU" dirty="0">
                <a:latin typeface="Times New Roman" pitchFamily="18" charset="0"/>
                <a:cs typeface="Times New Roman" pitchFamily="18" charset="0"/>
                <a:hlinkClick r:id="rId2"/>
              </a:rPr>
              <a:t>ГОСТ ISO/IEC 17011-2018</a:t>
            </a:r>
            <a:r>
              <a:rPr lang="ru-RU" dirty="0">
                <a:latin typeface="Times New Roman" pitchFamily="18" charset="0"/>
                <a:cs typeface="Times New Roman" pitchFamily="18" charset="0"/>
              </a:rPr>
              <a:t> — «Оценка соответствия. Требования к органам по аккредитации, аккредитующим органы по оценке соответствия».</a:t>
            </a:r>
          </a:p>
          <a:p>
            <a:pPr algn="just"/>
            <a:r>
              <a:rPr lang="ru-RU" dirty="0">
                <a:latin typeface="Times New Roman" pitchFamily="18" charset="0"/>
                <a:cs typeface="Times New Roman" pitchFamily="18" charset="0"/>
                <a:hlinkClick r:id="rId3"/>
              </a:rPr>
              <a:t>ГОСТ ISO/IEC 17025-2019</a:t>
            </a:r>
            <a:r>
              <a:rPr lang="ru-RU" dirty="0">
                <a:latin typeface="Times New Roman" pitchFamily="18" charset="0"/>
                <a:cs typeface="Times New Roman" pitchFamily="18" charset="0"/>
              </a:rPr>
              <a:t> — «Общие требования к компетентности испытательных и калибровочных лабораторий».</a:t>
            </a:r>
          </a:p>
          <a:p>
            <a:pPr algn="just"/>
            <a:r>
              <a:rPr lang="ru-RU" dirty="0">
                <a:latin typeface="Times New Roman" pitchFamily="18" charset="0"/>
                <a:cs typeface="Times New Roman" pitchFamily="18" charset="0"/>
                <a:hlinkClick r:id="rId4"/>
              </a:rPr>
              <a:t>СДА 15–2009</a:t>
            </a:r>
            <a:r>
              <a:rPr lang="ru-RU" dirty="0">
                <a:latin typeface="Times New Roman" pitchFamily="18" charset="0"/>
                <a:cs typeface="Times New Roman" pitchFamily="18" charset="0"/>
              </a:rPr>
              <a:t> — «Требования к испытательным лабораториям».</a:t>
            </a:r>
          </a:p>
          <a:p>
            <a:pPr algn="just"/>
            <a:r>
              <a:rPr lang="ru-RU" dirty="0">
                <a:latin typeface="Times New Roman" pitchFamily="18" charset="0"/>
                <a:cs typeface="Times New Roman" pitchFamily="18" charset="0"/>
                <a:hlinkClick r:id="rId5"/>
              </a:rPr>
              <a:t>Приказ Минэкономразвития № 229 от 15.04.2020</a:t>
            </a:r>
            <a:r>
              <a:rPr lang="ru-RU" dirty="0">
                <a:latin typeface="Times New Roman" pitchFamily="18" charset="0"/>
                <a:cs typeface="Times New Roman" pitchFamily="18" charset="0"/>
              </a:rPr>
              <a:t> — «Об особенностях рассмотрения заявлений о прохождении процедуры подтверждения компетентности</a:t>
            </a:r>
            <a:r>
              <a:rPr lang="ru-RU" dirty="0" smtClean="0">
                <a:latin typeface="Times New Roman" pitchFamily="18" charset="0"/>
                <a:cs typeface="Times New Roman" pitchFamily="18" charset="0"/>
              </a:rPr>
              <a:t>...».</a:t>
            </a:r>
          </a:p>
          <a:p>
            <a:pPr algn="just"/>
            <a:endParaRPr lang="ru-RU" dirty="0">
              <a:latin typeface="Times New Roman" pitchFamily="18" charset="0"/>
              <a:cs typeface="Times New Roman" pitchFamily="18" charset="0"/>
            </a:endParaRPr>
          </a:p>
          <a:p>
            <a:pPr algn="just"/>
            <a:endParaRPr lang="ru-RU" dirty="0">
              <a:latin typeface="Times New Roman" pitchFamily="18" charset="0"/>
              <a:cs typeface="Times New Roman" pitchFamily="18" charset="0"/>
            </a:endParaRPr>
          </a:p>
          <a:p>
            <a:pPr algn="just"/>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27337092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106" y="359454"/>
            <a:ext cx="8470900" cy="3970318"/>
          </a:xfrm>
          <a:prstGeom prst="rect">
            <a:avLst/>
          </a:prstGeom>
          <a:noFill/>
        </p:spPr>
        <p:txBody>
          <a:bodyPr wrap="square" rtlCol="0">
            <a:spAutoFit/>
          </a:bodyPr>
          <a:lstStyle/>
          <a:p>
            <a:pPr indent="457200" algn="just"/>
            <a:r>
              <a:rPr lang="ru-RU" dirty="0" smtClean="0">
                <a:latin typeface="Times New Roman" pitchFamily="18" charset="0"/>
                <a:cs typeface="Times New Roman" pitchFamily="18" charset="0"/>
              </a:rPr>
              <a:t>Аккредитацию </a:t>
            </a:r>
            <a:r>
              <a:rPr lang="ru-RU" dirty="0">
                <a:latin typeface="Times New Roman" pitchFamily="18" charset="0"/>
                <a:cs typeface="Times New Roman" pitchFamily="18" charset="0"/>
              </a:rPr>
              <a:t>ИЛ осуществляют организации, включенные в реестр экспертных </a:t>
            </a:r>
            <a:r>
              <a:rPr lang="ru-RU" dirty="0" smtClean="0">
                <a:latin typeface="Times New Roman" pitchFamily="18" charset="0"/>
                <a:cs typeface="Times New Roman" pitchFamily="18" charset="0"/>
              </a:rPr>
              <a:t>организаций. </a:t>
            </a:r>
          </a:p>
          <a:p>
            <a:pPr indent="457200" algn="just"/>
            <a:r>
              <a:rPr lang="ru-RU" dirty="0" smtClean="0">
                <a:latin typeface="Times New Roman" pitchFamily="18" charset="0"/>
                <a:cs typeface="Times New Roman" pitchFamily="18" charset="0"/>
              </a:rPr>
              <a:t>Формирование </a:t>
            </a:r>
            <a:r>
              <a:rPr lang="ru-RU" dirty="0">
                <a:latin typeface="Times New Roman" pitchFamily="18" charset="0"/>
                <a:cs typeface="Times New Roman" pitchFamily="18" charset="0"/>
              </a:rPr>
              <a:t>и ведение </a:t>
            </a:r>
            <a:r>
              <a:rPr lang="ru-RU" dirty="0" smtClean="0">
                <a:latin typeface="Times New Roman" pitchFamily="18" charset="0"/>
                <a:cs typeface="Times New Roman" pitchFamily="18" charset="0"/>
              </a:rPr>
              <a:t>реестра </a:t>
            </a:r>
            <a:r>
              <a:rPr lang="ru-RU" dirty="0">
                <a:latin typeface="Times New Roman" pitchFamily="18" charset="0"/>
                <a:cs typeface="Times New Roman" pitchFamily="18" charset="0"/>
              </a:rPr>
              <a:t>ведет Федеральная служба по аккредитации. Аккредитацию проводят территориально уполномоченные органы (ТУО). </a:t>
            </a:r>
            <a:r>
              <a:rPr lang="ru-RU" dirty="0" smtClean="0">
                <a:latin typeface="Times New Roman" pitchFamily="18" charset="0"/>
                <a:cs typeface="Times New Roman" pitchFamily="18" charset="0"/>
              </a:rPr>
              <a:t>ТУО имеют </a:t>
            </a:r>
            <a:r>
              <a:rPr lang="ru-RU" dirty="0">
                <a:latin typeface="Times New Roman" pitchFamily="18" charset="0"/>
                <a:cs typeface="Times New Roman" pitchFamily="18" charset="0"/>
              </a:rPr>
              <a:t>право оказывать услуги по аккредитации испытательных лабораторий на территории РФ.</a:t>
            </a:r>
          </a:p>
          <a:p>
            <a:pPr indent="457200" algn="just"/>
            <a:r>
              <a:rPr lang="ru-RU" dirty="0" smtClean="0">
                <a:latin typeface="Times New Roman" pitchFamily="18" charset="0"/>
                <a:cs typeface="Times New Roman" pitchFamily="18" charset="0"/>
              </a:rPr>
              <a:t>ТУО выполняют </a:t>
            </a:r>
            <a:r>
              <a:rPr lang="ru-RU" dirty="0">
                <a:latin typeface="Times New Roman" pitchFamily="18" charset="0"/>
                <a:cs typeface="Times New Roman" pitchFamily="18" charset="0"/>
              </a:rPr>
              <a:t>комплекс работ связанных с аккредитацией испытательных лабораторий, в том числе подготовку документов и подбор необходимого оборудования. </a:t>
            </a:r>
            <a:endParaRPr lang="ru-RU" dirty="0" smtClean="0">
              <a:latin typeface="Times New Roman" pitchFamily="18" charset="0"/>
              <a:cs typeface="Times New Roman" pitchFamily="18" charset="0"/>
            </a:endParaRPr>
          </a:p>
          <a:p>
            <a:pPr indent="457200" algn="just"/>
            <a:r>
              <a:rPr lang="ru-RU" dirty="0">
                <a:latin typeface="Times New Roman" pitchFamily="18" charset="0"/>
                <a:cs typeface="Times New Roman" pitchFamily="18" charset="0"/>
              </a:rPr>
              <a:t>Получение свидетельства об аккредитации означает, что лаборатория подтвердила свои компетенции, результаты ее испытаний являются точными, надежными, им можно доверять. В России подтверждение соответствия ИЛ проводится в национальной системе аккредитации специальным органом Минэкономразвития: Федеральная служба по аккредитации (</a:t>
            </a:r>
            <a:r>
              <a:rPr lang="ru-RU" dirty="0" err="1">
                <a:latin typeface="Times New Roman" pitchFamily="18" charset="0"/>
                <a:cs typeface="Times New Roman" pitchFamily="18" charset="0"/>
              </a:rPr>
              <a:t>Росаккредитация</a:t>
            </a:r>
            <a:r>
              <a:rPr lang="ru-RU" dirty="0">
                <a:latin typeface="Times New Roman" pitchFamily="18" charset="0"/>
                <a:cs typeface="Times New Roman" pitchFamily="18" charset="0"/>
              </a:rPr>
              <a:t>).</a:t>
            </a:r>
          </a:p>
        </p:txBody>
      </p:sp>
    </p:spTree>
    <p:extLst>
      <p:ext uri="{BB962C8B-B14F-4D97-AF65-F5344CB8AC3E}">
        <p14:creationId xmlns:p14="http://schemas.microsoft.com/office/powerpoint/2010/main" val="1761776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586281" y="4786009"/>
            <a:ext cx="557719" cy="369332"/>
          </a:xfrm>
          <a:prstGeom prst="rect">
            <a:avLst/>
          </a:prstGeom>
          <a:noFill/>
        </p:spPr>
        <p:txBody>
          <a:bodyPr wrap="square" rtlCol="0">
            <a:spAutoFit/>
          </a:bodyPr>
          <a:lstStyle/>
          <a:p>
            <a:r>
              <a:rPr lang="ru-RU" dirty="0" smtClean="0"/>
              <a:t>11</a:t>
            </a:r>
            <a:endParaRPr lang="ru-RU" dirty="0"/>
          </a:p>
        </p:txBody>
      </p:sp>
      <p:sp>
        <p:nvSpPr>
          <p:cNvPr id="7" name="TextBox 6"/>
          <p:cNvSpPr txBox="1"/>
          <p:nvPr/>
        </p:nvSpPr>
        <p:spPr>
          <a:xfrm>
            <a:off x="265889" y="739302"/>
            <a:ext cx="8651132" cy="2800767"/>
          </a:xfrm>
          <a:prstGeom prst="rect">
            <a:avLst/>
          </a:prstGeom>
          <a:noFill/>
        </p:spPr>
        <p:txBody>
          <a:bodyPr wrap="square" rtlCol="0">
            <a:spAutoFit/>
          </a:bodyPr>
          <a:lstStyle/>
          <a:p>
            <a:pPr algn="just"/>
            <a:r>
              <a:rPr lang="ru-RU" b="1" dirty="0">
                <a:latin typeface="Times New Roman" panose="02020603050405020304" pitchFamily="18" charset="0"/>
                <a:cs typeface="Times New Roman" panose="02020603050405020304" pitchFamily="18" charset="0"/>
              </a:rPr>
              <a:t>Нормативные документы IV уровня</a:t>
            </a:r>
            <a:r>
              <a:rPr lang="ru-RU" dirty="0">
                <a:latin typeface="Times New Roman" panose="02020603050405020304" pitchFamily="18" charset="0"/>
                <a:cs typeface="Times New Roman" panose="02020603050405020304" pitchFamily="18" charset="0"/>
              </a:rPr>
              <a:t> представлены НД, сфера действия которых ограничена рамками организации (предприятия) – стандартами предприятий (СТП) и техническими условиями (ТУ).</a:t>
            </a:r>
          </a:p>
          <a:p>
            <a:pPr algn="just"/>
            <a:r>
              <a:rPr lang="ru-RU" dirty="0">
                <a:latin typeface="Times New Roman" panose="02020603050405020304" pitchFamily="18" charset="0"/>
                <a:cs typeface="Times New Roman" panose="02020603050405020304" pitchFamily="18" charset="0"/>
              </a:rPr>
              <a:t>ТУ могут выступать как технические и нормативные документы. Общие требования к разработке СТП установлены вышеупомянутым ГОСТ Р 1.4.</a:t>
            </a:r>
          </a:p>
          <a:p>
            <a:pPr algn="just"/>
            <a:r>
              <a:rPr lang="ru-RU" dirty="0">
                <a:latin typeface="Times New Roman" panose="02020603050405020304" pitchFamily="18" charset="0"/>
                <a:cs typeface="Times New Roman" panose="02020603050405020304" pitchFamily="18" charset="0"/>
              </a:rPr>
              <a:t>Структурными важнейшими элементами ГСС являются органы и службы стандартизации; комплекс стандартов, система контроля над внедрением и соблюдением стандартов.</a:t>
            </a:r>
          </a:p>
          <a:p>
            <a:pPr algn="just"/>
            <a:endParaRPr lang="ru-RU" sz="1600" dirty="0" smtClean="0">
              <a:latin typeface="Times New Roman" pitchFamily="18" charset="0"/>
              <a:cs typeface="Times New Roman" pitchFamily="18" charset="0"/>
            </a:endParaRPr>
          </a:p>
          <a:p>
            <a:pPr algn="just"/>
            <a:endParaRPr lang="ru-RU" sz="16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2170709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106" y="359454"/>
            <a:ext cx="8470900" cy="4524315"/>
          </a:xfrm>
          <a:prstGeom prst="rect">
            <a:avLst/>
          </a:prstGeom>
          <a:noFill/>
        </p:spPr>
        <p:txBody>
          <a:bodyPr wrap="square" rtlCol="0">
            <a:spAutoFit/>
          </a:bodyPr>
          <a:lstStyle/>
          <a:p>
            <a:pPr algn="just"/>
            <a:r>
              <a:rPr lang="ru-RU" b="1" dirty="0" smtClean="0">
                <a:latin typeface="Times New Roman" pitchFamily="18" charset="0"/>
                <a:cs typeface="Times New Roman" pitchFamily="18" charset="0"/>
              </a:rPr>
              <a:t>Аккредитация </a:t>
            </a:r>
            <a:r>
              <a:rPr lang="ru-RU" b="1" dirty="0">
                <a:latin typeface="Times New Roman" pitchFamily="18" charset="0"/>
                <a:cs typeface="Times New Roman" pitchFamily="18" charset="0"/>
              </a:rPr>
              <a:t>испытательной лаборатории дает следующие преимущества:</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отсутствие необходимости доказывать заказчикам свою компетентность;</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гарантия предоставления качественной услуги в области своей специализации;</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расширение доли рынка для заказчика в результате подтверждения качества продукции;</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постоянное совершенствование деятельности ИЛ за счет контроля органа, выдавшего аттестат;</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регулярное повышение квалификации специалистов согласно требованиям нормативных документов.</a:t>
            </a:r>
          </a:p>
          <a:p>
            <a:pPr indent="457200" algn="just"/>
            <a:r>
              <a:rPr lang="ru-RU" dirty="0">
                <a:latin typeface="Times New Roman" pitchFamily="18" charset="0"/>
                <a:cs typeface="Times New Roman" pitchFamily="18" charset="0"/>
              </a:rPr>
              <a:t>В настоящее время в странах ЕАЭС используются единые технические регламенты, т.е. есть одинаковые методы контроля, нормы, процедуры аккредитации испытательных лабораторий. Это упрощает товарооборот между странами и отвечает главному принципу оценки продукции Международной организации по стандартизации: «единый стандарт – единый метод испытаний – единая процедура оценки соответствия».</a:t>
            </a:r>
          </a:p>
          <a:p>
            <a:pPr indent="457200" algn="just"/>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35520004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106" y="359454"/>
            <a:ext cx="8470900" cy="3970318"/>
          </a:xfrm>
          <a:prstGeom prst="rect">
            <a:avLst/>
          </a:prstGeom>
          <a:noFill/>
        </p:spPr>
        <p:txBody>
          <a:bodyPr wrap="square" rtlCol="0">
            <a:spAutoFit/>
          </a:bodyPr>
          <a:lstStyle/>
          <a:p>
            <a:r>
              <a:rPr lang="ru-RU" b="1" dirty="0" smtClean="0">
                <a:latin typeface="Times New Roman" pitchFamily="18" charset="0"/>
                <a:cs typeface="Times New Roman" pitchFamily="18" charset="0"/>
              </a:rPr>
              <a:t>Национальные </a:t>
            </a:r>
            <a:r>
              <a:rPr lang="ru-RU" b="1" dirty="0">
                <a:latin typeface="Times New Roman" pitchFamily="18" charset="0"/>
                <a:cs typeface="Times New Roman" pitchFamily="18" charset="0"/>
              </a:rPr>
              <a:t>и международные системы аккредитации</a:t>
            </a:r>
          </a:p>
          <a:p>
            <a:pPr indent="457200" algn="just"/>
            <a:r>
              <a:rPr lang="ru-RU" dirty="0">
                <a:latin typeface="Times New Roman" pitchFamily="18" charset="0"/>
                <a:cs typeface="Times New Roman" pitchFamily="18" charset="0"/>
              </a:rPr>
              <a:t>В Российской Федерации испытательные лаборатории проходят проверку соответствия в национальной системе «</a:t>
            </a:r>
            <a:r>
              <a:rPr lang="ru-RU" dirty="0" err="1">
                <a:latin typeface="Times New Roman" pitchFamily="18" charset="0"/>
                <a:cs typeface="Times New Roman" pitchFamily="18" charset="0"/>
              </a:rPr>
              <a:t>Росаккредитация</a:t>
            </a:r>
            <a:r>
              <a:rPr lang="ru-RU" dirty="0">
                <a:latin typeface="Times New Roman" pitchFamily="18" charset="0"/>
                <a:cs typeface="Times New Roman" pitchFamily="18" charset="0"/>
              </a:rPr>
              <a:t>». Также существует ряд международных систем аккредитации ИС. В каждой из них есть свои требования, критерии и порядок получения свидетельства. Однако большая часть стран при создании национальных систем придерживается международных правил, что расширяет область признания результатов испытаний. </a:t>
            </a:r>
          </a:p>
          <a:p>
            <a:pPr indent="457200" algn="just"/>
            <a:r>
              <a:rPr lang="ru-RU" dirty="0">
                <a:latin typeface="Times New Roman" pitchFamily="18" charset="0"/>
                <a:cs typeface="Times New Roman" pitchFamily="18" charset="0"/>
              </a:rPr>
              <a:t>Взаимное признание компетенций испытательных центров, выполняющих работы по подтверждению соответствия в национальных системах аккредитации, происходит при условии, что в национальной системе действуют правила и процедуры, соответствующие международным стандартам. Испытательная организация может быть аккредитована в нескольких системах, включая международные.</a:t>
            </a:r>
          </a:p>
          <a:p>
            <a:pPr indent="457200" algn="just"/>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25360281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106" y="359454"/>
            <a:ext cx="8470900" cy="3662541"/>
          </a:xfrm>
          <a:prstGeom prst="rect">
            <a:avLst/>
          </a:prstGeom>
          <a:noFill/>
        </p:spPr>
        <p:txBody>
          <a:bodyPr wrap="square" rtlCol="0">
            <a:spAutoFit/>
          </a:bodyPr>
          <a:lstStyle/>
          <a:p>
            <a:r>
              <a:rPr lang="ru-RU" sz="1600" b="1" dirty="0" smtClean="0">
                <a:latin typeface="Times New Roman" pitchFamily="18" charset="0"/>
                <a:cs typeface="Times New Roman" pitchFamily="18" charset="0"/>
              </a:rPr>
              <a:t>Национальные </a:t>
            </a:r>
            <a:r>
              <a:rPr lang="ru-RU" sz="1600" b="1" dirty="0">
                <a:latin typeface="Times New Roman" pitchFamily="18" charset="0"/>
                <a:cs typeface="Times New Roman" pitchFamily="18" charset="0"/>
              </a:rPr>
              <a:t>и международные системы аккредитации</a:t>
            </a:r>
          </a:p>
          <a:p>
            <a:pPr algn="just"/>
            <a:r>
              <a:rPr lang="ru-RU" dirty="0" smtClean="0">
                <a:latin typeface="Times New Roman" pitchFamily="18" charset="0"/>
                <a:cs typeface="Times New Roman" pitchFamily="18" charset="0"/>
              </a:rPr>
              <a:t>«</a:t>
            </a:r>
            <a:r>
              <a:rPr lang="ru-RU" dirty="0" err="1">
                <a:latin typeface="Times New Roman" pitchFamily="18" charset="0"/>
                <a:cs typeface="Times New Roman" pitchFamily="18" charset="0"/>
              </a:rPr>
              <a:t>Росаккредитация</a:t>
            </a:r>
            <a:r>
              <a:rPr lang="ru-RU" dirty="0">
                <a:latin typeface="Times New Roman" pitchFamily="18" charset="0"/>
                <a:cs typeface="Times New Roman" pitchFamily="18" charset="0"/>
              </a:rPr>
              <a:t>» является участником следующих международных организаций.</a:t>
            </a:r>
          </a:p>
          <a:p>
            <a:pPr algn="just"/>
            <a:r>
              <a:rPr lang="ru-RU" dirty="0">
                <a:latin typeface="Times New Roman" pitchFamily="18" charset="0"/>
                <a:cs typeface="Times New Roman" pitchFamily="18" charset="0"/>
              </a:rPr>
              <a:t>ILAS — включает более 70 стран, которые взаимно признают результаты аккредитованных в национальной системе ИЛ. Подтверждением является специальный знак ILAC MRA, расположенный на протоколе испытаний или сертификате калибровки.</a:t>
            </a:r>
          </a:p>
          <a:p>
            <a:pPr algn="just"/>
            <a:r>
              <a:rPr lang="ru-RU" dirty="0">
                <a:latin typeface="Times New Roman" pitchFamily="18" charset="0"/>
                <a:cs typeface="Times New Roman" pitchFamily="18" charset="0"/>
              </a:rPr>
              <a:t>IAF — участие в нем означает взаимное признание сертификатов соответствия систем менеджмента, процессов, продукции, услуг.</a:t>
            </a:r>
          </a:p>
          <a:p>
            <a:pPr algn="just"/>
            <a:r>
              <a:rPr lang="ru-RU" dirty="0">
                <a:latin typeface="Times New Roman" pitchFamily="18" charset="0"/>
                <a:cs typeface="Times New Roman" pitchFamily="18" charset="0"/>
              </a:rPr>
              <a:t>APAS (Азиатско-Тихоокеанское объединение) — «</a:t>
            </a:r>
            <a:r>
              <a:rPr lang="ru-RU" dirty="0" err="1">
                <a:latin typeface="Times New Roman" pitchFamily="18" charset="0"/>
                <a:cs typeface="Times New Roman" pitchFamily="18" charset="0"/>
              </a:rPr>
              <a:t>Росаккредитация</a:t>
            </a:r>
            <a:r>
              <a:rPr lang="ru-RU" dirty="0">
                <a:latin typeface="Times New Roman" pitchFamily="18" charset="0"/>
                <a:cs typeface="Times New Roman" pitchFamily="18" charset="0"/>
              </a:rPr>
              <a:t>» является подписантом «Договоренности о взаимном признании сертификатов в области испытательных и калибровочных лабораторий.</a:t>
            </a:r>
          </a:p>
          <a:p>
            <a:pPr algn="just"/>
            <a:r>
              <a:rPr lang="ru-RU" dirty="0">
                <a:latin typeface="Times New Roman" pitchFamily="18" charset="0"/>
                <a:cs typeface="Times New Roman" pitchFamily="18" charset="0"/>
              </a:rPr>
              <a:t>IHAF — международный форум по признанию сертификации продукции </a:t>
            </a:r>
            <a:r>
              <a:rPr lang="ru-RU" dirty="0" err="1">
                <a:latin typeface="Times New Roman" pitchFamily="18" charset="0"/>
                <a:cs typeface="Times New Roman" pitchFamily="18" charset="0"/>
              </a:rPr>
              <a:t>халяль</a:t>
            </a:r>
            <a:r>
              <a:rPr lang="ru-RU" dirty="0">
                <a:latin typeface="Times New Roman" pitchFamily="18" charset="0"/>
                <a:cs typeface="Times New Roman" pitchFamily="18" charset="0"/>
              </a:rPr>
              <a:t>.</a:t>
            </a:r>
          </a:p>
          <a:p>
            <a:pPr indent="457200" algn="just"/>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36264061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106" y="359454"/>
            <a:ext cx="8470900" cy="3416320"/>
          </a:xfrm>
          <a:prstGeom prst="rect">
            <a:avLst/>
          </a:prstGeom>
          <a:noFill/>
        </p:spPr>
        <p:txBody>
          <a:bodyPr wrap="square" rtlCol="0">
            <a:spAutoFit/>
          </a:bodyPr>
          <a:lstStyle/>
          <a:p>
            <a:r>
              <a:rPr lang="ru-RU" b="1" dirty="0">
                <a:latin typeface="Times New Roman" pitchFamily="18" charset="0"/>
                <a:cs typeface="Times New Roman" pitchFamily="18" charset="0"/>
              </a:rPr>
              <a:t>Критерии аккредитации испытательных лабораторий</a:t>
            </a:r>
          </a:p>
          <a:p>
            <a:pPr indent="457200" algn="just"/>
            <a:r>
              <a:rPr lang="ru-RU" dirty="0">
                <a:latin typeface="Times New Roman" pitchFamily="18" charset="0"/>
                <a:cs typeface="Times New Roman" pitchFamily="18" charset="0"/>
              </a:rPr>
              <a:t>Условия получения аттестата ИЛ регулируются стандартом ГОСТ ISO/IEC 17025-2019 и СДА 15–2009, где прописаны основные требования, которые можно разделить на три группы.</a:t>
            </a:r>
          </a:p>
          <a:p>
            <a:pPr indent="457200" algn="just"/>
            <a:r>
              <a:rPr lang="ru-RU" dirty="0">
                <a:latin typeface="Times New Roman" pitchFamily="18" charset="0"/>
                <a:cs typeface="Times New Roman" pitchFamily="18" charset="0"/>
              </a:rPr>
              <a:t>1. Техническая оснащенность и соблюдение требований к окружающей среде.</a:t>
            </a:r>
            <a:br>
              <a:rPr lang="ru-RU" dirty="0">
                <a:latin typeface="Times New Roman" pitchFamily="18" charset="0"/>
                <a:cs typeface="Times New Roman" pitchFamily="18" charset="0"/>
              </a:rPr>
            </a:br>
            <a:r>
              <a:rPr lang="ru-RU" dirty="0">
                <a:latin typeface="Times New Roman" pitchFamily="18" charset="0"/>
                <a:cs typeface="Times New Roman" pitchFamily="18" charset="0"/>
              </a:rPr>
              <a:t>Помещение и оборудование ИЛ должны соответствовать требованиям нормативных документов. Все средства отбора проб, измерений, исследований должны быть зарегистрированы с указанием уникального серийного номера, данными верификации, результатами поверок, сведений о ремонте. В отдельных случаях (например, при использовании источников ионизирующего излучения) лаборатория должна иметь лицензию и радиационно-гигиенический паспорт.</a:t>
            </a:r>
          </a:p>
          <a:p>
            <a:pPr indent="457200" algn="just"/>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17853526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106" y="359454"/>
            <a:ext cx="8470900" cy="3139321"/>
          </a:xfrm>
          <a:prstGeom prst="rect">
            <a:avLst/>
          </a:prstGeom>
          <a:noFill/>
        </p:spPr>
        <p:txBody>
          <a:bodyPr wrap="square" rtlCol="0">
            <a:spAutoFit/>
          </a:bodyPr>
          <a:lstStyle/>
          <a:p>
            <a:r>
              <a:rPr lang="ru-RU" b="1" dirty="0" smtClean="0">
                <a:latin typeface="Times New Roman" pitchFamily="18" charset="0"/>
                <a:cs typeface="Times New Roman" pitchFamily="18" charset="0"/>
              </a:rPr>
              <a:t>При </a:t>
            </a:r>
            <a:r>
              <a:rPr lang="ru-RU" b="1" dirty="0">
                <a:latin typeface="Times New Roman" pitchFamily="18" charset="0"/>
                <a:cs typeface="Times New Roman" pitchFamily="18" charset="0"/>
              </a:rPr>
              <a:t>подготовке к аккредитации в заявленной области необходимо</a:t>
            </a:r>
            <a:r>
              <a:rPr lang="ru-RU" dirty="0" smtClean="0">
                <a:latin typeface="Times New Roman" pitchFamily="18" charset="0"/>
                <a:cs typeface="Times New Roman" pitchFamily="18" charset="0"/>
              </a:rPr>
              <a:t>:</a:t>
            </a:r>
          </a:p>
          <a:p>
            <a:endParaRPr lang="ru-RU" dirty="0">
              <a:latin typeface="Times New Roman" pitchFamily="18" charset="0"/>
              <a:cs typeface="Times New Roman" pitchFamily="18" charset="0"/>
            </a:endParaRPr>
          </a:p>
          <a:p>
            <a:pPr marL="285750" indent="-285750">
              <a:buFont typeface="Wingdings" panose="05000000000000000000" pitchFamily="2" charset="2"/>
              <a:buChar char="Ø"/>
            </a:pPr>
            <a:r>
              <a:rPr lang="ru-RU" dirty="0">
                <a:latin typeface="Times New Roman" pitchFamily="18" charset="0"/>
                <a:cs typeface="Times New Roman" pitchFamily="18" charset="0"/>
              </a:rPr>
              <a:t>составить список необходимого оборудования, подготовить стандартные образцы для всех используемых методов испытаний;</a:t>
            </a:r>
          </a:p>
          <a:p>
            <a:pPr marL="285750" indent="-285750">
              <a:buFont typeface="Wingdings" panose="05000000000000000000" pitchFamily="2" charset="2"/>
              <a:buChar char="Ø"/>
            </a:pPr>
            <a:r>
              <a:rPr lang="ru-RU" dirty="0">
                <a:latin typeface="Times New Roman" pitchFamily="18" charset="0"/>
                <a:cs typeface="Times New Roman" pitchFamily="18" charset="0"/>
              </a:rPr>
              <a:t>провести верификацию, поверку измерительных приборов и средств;</a:t>
            </a:r>
          </a:p>
          <a:p>
            <a:pPr marL="285750" indent="-285750">
              <a:buFont typeface="Wingdings" panose="05000000000000000000" pitchFamily="2" charset="2"/>
              <a:buChar char="Ø"/>
            </a:pPr>
            <a:r>
              <a:rPr lang="ru-RU" dirty="0">
                <a:latin typeface="Times New Roman" pitchFamily="18" charset="0"/>
                <a:cs typeface="Times New Roman" pitchFamily="18" charset="0"/>
              </a:rPr>
              <a:t>подтвердить соответствие всех технических средств и образцов требованиям по обеспечению единства измерений.</a:t>
            </a:r>
          </a:p>
          <a:p>
            <a:endParaRPr lang="ru-RU" dirty="0" smtClean="0">
              <a:latin typeface="Times New Roman" pitchFamily="18" charset="0"/>
              <a:cs typeface="Times New Roman" pitchFamily="18" charset="0"/>
            </a:endParaRPr>
          </a:p>
          <a:p>
            <a:r>
              <a:rPr lang="ru-RU" dirty="0" smtClean="0">
                <a:latin typeface="Times New Roman" pitchFamily="18" charset="0"/>
                <a:cs typeface="Times New Roman" pitchFamily="18" charset="0"/>
              </a:rPr>
              <a:t>На </a:t>
            </a:r>
            <a:r>
              <a:rPr lang="ru-RU" dirty="0">
                <a:latin typeface="Times New Roman" pitchFamily="18" charset="0"/>
                <a:cs typeface="Times New Roman" pitchFamily="18" charset="0"/>
              </a:rPr>
              <a:t>все имеющееся оборудование должна быть техническая документация, план обслуживания, журнал проведения поверки, калибровки.</a:t>
            </a:r>
          </a:p>
          <a:p>
            <a:pPr indent="457200" algn="just"/>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38701653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106" y="359454"/>
            <a:ext cx="8470900" cy="3139321"/>
          </a:xfrm>
          <a:prstGeom prst="rect">
            <a:avLst/>
          </a:prstGeom>
          <a:noFill/>
        </p:spPr>
        <p:txBody>
          <a:bodyPr wrap="square" rtlCol="0">
            <a:spAutoFit/>
          </a:bodyPr>
          <a:lstStyle/>
          <a:p>
            <a:pPr algn="just"/>
            <a:r>
              <a:rPr lang="ru-RU" dirty="0" smtClean="0">
                <a:latin typeface="Times New Roman" pitchFamily="18" charset="0"/>
                <a:cs typeface="Times New Roman" pitchFamily="18" charset="0"/>
              </a:rPr>
              <a:t>2. Требования </a:t>
            </a:r>
            <a:r>
              <a:rPr lang="ru-RU" dirty="0">
                <a:latin typeface="Times New Roman" pitchFamily="18" charset="0"/>
                <a:cs typeface="Times New Roman" pitchFamily="18" charset="0"/>
              </a:rPr>
              <a:t>к персоналу и структуре испытательной лаборатории.</a:t>
            </a:r>
            <a:br>
              <a:rPr lang="ru-RU" dirty="0">
                <a:latin typeface="Times New Roman" pitchFamily="18" charset="0"/>
                <a:cs typeface="Times New Roman" pitchFamily="18" charset="0"/>
              </a:rPr>
            </a:br>
            <a:endParaRPr lang="ru-RU" dirty="0" smtClean="0">
              <a:latin typeface="Times New Roman" pitchFamily="18" charset="0"/>
              <a:cs typeface="Times New Roman" pitchFamily="18" charset="0"/>
            </a:endParaRPr>
          </a:p>
          <a:p>
            <a:pPr algn="just"/>
            <a:r>
              <a:rPr lang="ru-RU" dirty="0" smtClean="0">
                <a:latin typeface="Times New Roman" pitchFamily="18" charset="0"/>
                <a:cs typeface="Times New Roman" pitchFamily="18" charset="0"/>
              </a:rPr>
              <a:t>Для </a:t>
            </a:r>
            <a:r>
              <a:rPr lang="ru-RU" dirty="0">
                <a:latin typeface="Times New Roman" pitchFamily="18" charset="0"/>
                <a:cs typeface="Times New Roman" pitchFamily="18" charset="0"/>
              </a:rPr>
              <a:t>аккредитации ИЛ нужно, чтобы ее сотрудники имели высшее базовое образование в заявленной области испытаний (строительство, машиностроение, теплотехническая, пищевая отрасль). Также требуется дополнительное образование по методам исследований, применяющимся в работе и метрологии.</a:t>
            </a:r>
          </a:p>
          <a:p>
            <a:pPr algn="just"/>
            <a:r>
              <a:rPr lang="ru-RU" dirty="0">
                <a:latin typeface="Times New Roman" pitchFamily="18" charset="0"/>
                <a:cs typeface="Times New Roman" pitchFamily="18" charset="0"/>
              </a:rPr>
              <a:t>Каждая система аккредитации предъявляет определенные требования к регулярности повышения квалификации персонала ИЛ путем прохождения курсов или с помощью самообразования с последующим тестированием.</a:t>
            </a:r>
          </a:p>
          <a:p>
            <a:endParaRPr lang="ru-RU" dirty="0" smtClean="0">
              <a:latin typeface="Times New Roman" pitchFamily="18" charset="0"/>
              <a:cs typeface="Times New Roman" pitchFamily="18" charset="0"/>
            </a:endParaRPr>
          </a:p>
          <a:p>
            <a:pPr indent="457200" algn="just"/>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5637832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106" y="359454"/>
            <a:ext cx="8470900" cy="4247317"/>
          </a:xfrm>
          <a:prstGeom prst="rect">
            <a:avLst/>
          </a:prstGeom>
          <a:noFill/>
        </p:spPr>
        <p:txBody>
          <a:bodyPr wrap="square" rtlCol="0">
            <a:spAutoFit/>
          </a:bodyPr>
          <a:lstStyle/>
          <a:p>
            <a:pPr algn="just"/>
            <a:r>
              <a:rPr lang="ru-RU" dirty="0">
                <a:latin typeface="Times New Roman" pitchFamily="18" charset="0"/>
                <a:cs typeface="Times New Roman" pitchFamily="18" charset="0"/>
              </a:rPr>
              <a:t>В лаборатории должны быть разработаны процедуры по следующим направлениям:</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подбор сотрудников и подготовка к работе;</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определение компетентности (образование, опыт работы);</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распределение должностных обязанностей, ответственность;</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мониторинг и контроль над результатами работы.</a:t>
            </a:r>
          </a:p>
          <a:p>
            <a:pPr algn="just"/>
            <a:endParaRPr lang="ru-RU" dirty="0" smtClean="0">
              <a:latin typeface="Times New Roman" pitchFamily="18" charset="0"/>
              <a:cs typeface="Times New Roman" pitchFamily="18" charset="0"/>
            </a:endParaRPr>
          </a:p>
          <a:p>
            <a:pPr algn="just"/>
            <a:r>
              <a:rPr lang="ru-RU" dirty="0" smtClean="0">
                <a:latin typeface="Times New Roman" pitchFamily="18" charset="0"/>
                <a:cs typeface="Times New Roman" pitchFamily="18" charset="0"/>
              </a:rPr>
              <a:t>Испытательная </a:t>
            </a:r>
            <a:r>
              <a:rPr lang="ru-RU" dirty="0">
                <a:latin typeface="Times New Roman" pitchFamily="18" charset="0"/>
                <a:cs typeface="Times New Roman" pitchFamily="18" charset="0"/>
              </a:rPr>
              <a:t>лаборатория должна иметь статус юридического лица или его филиала, организационную и управленческую структуру, и локальную документацию, описывающую:</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должностные обязанности, полномочия, подчиненность сотрудников, выполняющих лабораторные работы;</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положение об основной деятельности, определяющее набор рабочих процедур;</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возложение на персонал обязанностей по внедрению, мониторингу, совершенствованию системы менеджмента.</a:t>
            </a:r>
          </a:p>
          <a:p>
            <a:pPr indent="457200" algn="just"/>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18145771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106" y="359454"/>
            <a:ext cx="8470900" cy="2862322"/>
          </a:xfrm>
          <a:prstGeom prst="rect">
            <a:avLst/>
          </a:prstGeom>
          <a:noFill/>
        </p:spPr>
        <p:txBody>
          <a:bodyPr wrap="square" rtlCol="0">
            <a:spAutoFit/>
          </a:bodyPr>
          <a:lstStyle/>
          <a:p>
            <a:pPr algn="just"/>
            <a:r>
              <a:rPr lang="ru-RU" dirty="0" smtClean="0">
                <a:latin typeface="Times New Roman" pitchFamily="18" charset="0"/>
                <a:cs typeface="Times New Roman" pitchFamily="18" charset="0"/>
              </a:rPr>
              <a:t>3. Требования </a:t>
            </a:r>
            <a:r>
              <a:rPr lang="ru-RU" dirty="0">
                <a:latin typeface="Times New Roman" pitchFamily="18" charset="0"/>
                <a:cs typeface="Times New Roman" pitchFamily="18" charset="0"/>
              </a:rPr>
              <a:t>к наличию системы менеджмента качества (СМК</a:t>
            </a:r>
            <a:r>
              <a:rPr lang="ru-RU" dirty="0" smtClean="0">
                <a:latin typeface="Times New Roman" pitchFamily="18" charset="0"/>
                <a:cs typeface="Times New Roman" pitchFamily="18" charset="0"/>
              </a:rPr>
              <a:t>).</a:t>
            </a:r>
          </a:p>
          <a:p>
            <a:pPr algn="just"/>
            <a:endParaRPr lang="ru-RU" dirty="0">
              <a:latin typeface="Times New Roman" pitchFamily="18" charset="0"/>
              <a:cs typeface="Times New Roman" pitchFamily="18" charset="0"/>
            </a:endParaRPr>
          </a:p>
          <a:p>
            <a:pPr indent="457200" algn="just"/>
            <a:r>
              <a:rPr lang="ru-RU" dirty="0" smtClean="0">
                <a:latin typeface="Times New Roman" pitchFamily="18" charset="0"/>
                <a:cs typeface="Times New Roman" pitchFamily="18" charset="0"/>
              </a:rPr>
              <a:t>Эта </a:t>
            </a:r>
            <a:r>
              <a:rPr lang="ru-RU" dirty="0">
                <a:latin typeface="Times New Roman" pitchFamily="18" charset="0"/>
                <a:cs typeface="Times New Roman" pitchFamily="18" charset="0"/>
              </a:rPr>
              <a:t>группа критериев — обязательная часть системы оценки ИЛ. Система менеджмента качества имеет рекомендательный характер — для поддержания и улучшения качества выполняемых работ и для повышения удовлетворенности заказчиков, и обязательный — для получения аккредитации и подтверждения своей компетенции в национальной системе аккредитации.</a:t>
            </a:r>
          </a:p>
          <a:p>
            <a:pPr indent="457200" algn="just"/>
            <a:r>
              <a:rPr lang="ru-RU" dirty="0">
                <a:latin typeface="Times New Roman" pitchFamily="18" charset="0"/>
                <a:cs typeface="Times New Roman" pitchFamily="18" charset="0"/>
              </a:rPr>
              <a:t>Требования к СМК лаборатории базируются на стандарте ISO/IEC 17025-2019 и соответствуют ISO 9001.</a:t>
            </a:r>
          </a:p>
          <a:p>
            <a:pPr algn="just"/>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32828286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106" y="359454"/>
            <a:ext cx="8470900" cy="4247317"/>
          </a:xfrm>
          <a:prstGeom prst="rect">
            <a:avLst/>
          </a:prstGeom>
          <a:noFill/>
        </p:spPr>
        <p:txBody>
          <a:bodyPr wrap="square" rtlCol="0">
            <a:spAutoFit/>
          </a:bodyPr>
          <a:lstStyle/>
          <a:p>
            <a:r>
              <a:rPr lang="ru-RU" b="1" dirty="0">
                <a:latin typeface="Times New Roman" pitchFamily="18" charset="0"/>
                <a:cs typeface="Times New Roman" pitchFamily="18" charset="0"/>
              </a:rPr>
              <a:t>В общем виде они включают критерии</a:t>
            </a:r>
            <a:r>
              <a:rPr lang="ru-RU" dirty="0">
                <a:latin typeface="Times New Roman" pitchFamily="18" charset="0"/>
                <a:cs typeface="Times New Roman" pitchFamily="18" charset="0"/>
              </a:rPr>
              <a:t>:</a:t>
            </a:r>
          </a:p>
          <a:p>
            <a:pPr marL="285750" indent="-285750">
              <a:buFont typeface="Wingdings" panose="05000000000000000000" pitchFamily="2" charset="2"/>
              <a:buChar char="Ø"/>
            </a:pPr>
            <a:r>
              <a:rPr lang="ru-RU" dirty="0">
                <a:latin typeface="Times New Roman" pitchFamily="18" charset="0"/>
                <a:cs typeface="Times New Roman" pitchFamily="18" charset="0"/>
              </a:rPr>
              <a:t>наличие документированной информации (Руководство по качеству, Политика и цели в области качества, обязательные процедуры);</a:t>
            </a:r>
          </a:p>
          <a:p>
            <a:pPr marL="285750" indent="-285750">
              <a:buFont typeface="Wingdings" panose="05000000000000000000" pitchFamily="2" charset="2"/>
              <a:buChar char="Ø"/>
            </a:pPr>
            <a:r>
              <a:rPr lang="ru-RU" dirty="0">
                <a:latin typeface="Times New Roman" pitchFamily="18" charset="0"/>
                <a:cs typeface="Times New Roman" pitchFamily="18" charset="0"/>
              </a:rPr>
              <a:t>работоспособность системы качества (оценивается по результатам выездной проверки аккредитующего органа).</a:t>
            </a:r>
          </a:p>
          <a:p>
            <a:pPr indent="457200" algn="just"/>
            <a:r>
              <a:rPr lang="ru-RU" dirty="0">
                <a:latin typeface="Times New Roman" pitchFamily="18" charset="0"/>
                <a:cs typeface="Times New Roman" pitchFamily="18" charset="0"/>
              </a:rPr>
              <a:t>Главная цель внедрения системы менеджмента качества в испытательной лаборатории — создание и стабильное воспроизведение необходимых условий для получения достоверной информации о значениях показателей качества и безопасности продукции и оценки соответствия этих показателей установленным Стандартам</a:t>
            </a:r>
            <a:r>
              <a:rPr lang="ru-RU" dirty="0" smtClean="0">
                <a:latin typeface="Times New Roman" pitchFamily="18" charset="0"/>
                <a:cs typeface="Times New Roman" pitchFamily="18" charset="0"/>
              </a:rPr>
              <a:t>.</a:t>
            </a:r>
          </a:p>
          <a:p>
            <a:pPr indent="457200" algn="just"/>
            <a:r>
              <a:rPr lang="ru-RU" dirty="0" smtClean="0">
                <a:latin typeface="Times New Roman" pitchFamily="18" charset="0"/>
                <a:cs typeface="Times New Roman" pitchFamily="18" charset="0"/>
              </a:rPr>
              <a:t>Процедура </a:t>
            </a:r>
            <a:r>
              <a:rPr lang="ru-RU" dirty="0">
                <a:latin typeface="Times New Roman" pitchFamily="18" charset="0"/>
                <a:cs typeface="Times New Roman" pitchFamily="18" charset="0"/>
              </a:rPr>
              <a:t>аккредитации является своего рода гарантией надежности, компетентности в своей профессиональной сфере. Следовательно, аккредитованные испытательные лаборатории имеют больший авторитет в глазах заказчиков, повышают свою конкурентоспособность и привлекательность в качестве поставщика лабораторных услуг.</a:t>
            </a:r>
          </a:p>
        </p:txBody>
      </p:sp>
    </p:spTree>
    <p:extLst>
      <p:ext uri="{BB962C8B-B14F-4D97-AF65-F5344CB8AC3E}">
        <p14:creationId xmlns:p14="http://schemas.microsoft.com/office/powerpoint/2010/main" val="26628826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106" y="359454"/>
            <a:ext cx="8470900" cy="2862322"/>
          </a:xfrm>
          <a:prstGeom prst="rect">
            <a:avLst/>
          </a:prstGeom>
          <a:noFill/>
        </p:spPr>
        <p:txBody>
          <a:bodyPr wrap="square" rtlCol="0">
            <a:spAutoFit/>
          </a:bodyPr>
          <a:lstStyle/>
          <a:p>
            <a:r>
              <a:rPr lang="ru-RU" b="1" dirty="0" smtClean="0">
                <a:latin typeface="Times New Roman" pitchFamily="18" charset="0"/>
                <a:cs typeface="Times New Roman" pitchFamily="18" charset="0"/>
              </a:rPr>
              <a:t>Аккредитации </a:t>
            </a:r>
            <a:r>
              <a:rPr lang="ru-RU" b="1" dirty="0">
                <a:latin typeface="Times New Roman" pitchFamily="18" charset="0"/>
                <a:cs typeface="Times New Roman" pitchFamily="18" charset="0"/>
              </a:rPr>
              <a:t>по типу испытательной деятельности</a:t>
            </a:r>
          </a:p>
          <a:p>
            <a:pPr indent="457200" algn="just"/>
            <a:r>
              <a:rPr lang="ru-RU" strike="sngStrike" dirty="0">
                <a:latin typeface="Times New Roman" pitchFamily="18" charset="0"/>
                <a:cs typeface="Times New Roman" pitchFamily="18" charset="0"/>
              </a:rPr>
              <a:t>Аккредитация необходима всем испытательным лабораториям, осуществляющим проверку продукции в целях получения изготовителем обязательного или добровольного сертификата, декларации соответствия ее качества установленным стандартам. Результаты, полученные аккредитованной ИЛ, признаются другими участниками рынка и государственными органами надзора.</a:t>
            </a:r>
          </a:p>
          <a:p>
            <a:pPr indent="457200" algn="just"/>
            <a:r>
              <a:rPr lang="ru-RU" strike="sngStrike" dirty="0">
                <a:latin typeface="Times New Roman" pitchFamily="18" charset="0"/>
                <a:cs typeface="Times New Roman" pitchFamily="18" charset="0"/>
              </a:rPr>
              <a:t>Лаборатории проводят испытания обширного перечня разных видов продукции и материалов на соответствие Стандартам, ТУ, Техническим регламентам с целью подтвердить безопасность продукции и возможность ее допуска к потребителю.</a:t>
            </a:r>
          </a:p>
          <a:p>
            <a:pPr indent="457200" algn="just"/>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138270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5889" y="358302"/>
            <a:ext cx="8651132" cy="3970318"/>
          </a:xfrm>
          <a:prstGeom prst="rect">
            <a:avLst/>
          </a:prstGeom>
          <a:solidFill>
            <a:schemeClr val="bg1"/>
          </a:solidFill>
        </p:spPr>
        <p:txBody>
          <a:bodyPr wrap="square" rtlCol="0">
            <a:spAutoFit/>
          </a:bodyPr>
          <a:lstStyle/>
          <a:p>
            <a:pPr indent="457200" algn="just"/>
            <a:endParaRPr lang="ru-RU" dirty="0" smtClean="0">
              <a:latin typeface="Times New Roman" pitchFamily="18" charset="0"/>
              <a:cs typeface="Times New Roman" pitchFamily="18" charset="0"/>
            </a:endParaRPr>
          </a:p>
          <a:p>
            <a:pPr indent="457200" algn="just"/>
            <a:r>
              <a:rPr lang="ru-RU" b="1" dirty="0">
                <a:latin typeface="Times New Roman" pitchFamily="18" charset="0"/>
                <a:cs typeface="Times New Roman" pitchFamily="18" charset="0"/>
              </a:rPr>
              <a:t>Сертификация - </a:t>
            </a:r>
            <a:r>
              <a:rPr lang="ru-RU" dirty="0">
                <a:latin typeface="Times New Roman" pitchFamily="18" charset="0"/>
                <a:cs typeface="Times New Roman" pitchFamily="18" charset="0"/>
              </a:rPr>
              <a:t>форма осуществляемого органом по сертификации подтверждения соответствия объектов требованиям технических регламентов, документам по стандартизации или условиям договоров; (в ред. Федеральных законов от 01.05.2007 N 65-ФЗ «о внесении изменений в ФЗ «о техническом регулировании»», от 05.04.2016 N 104-ФЗ «о внесении изменений в отдельные законодательные акты российской федерации по вопросам стандартизации»)</a:t>
            </a:r>
          </a:p>
          <a:p>
            <a:pPr indent="457200" algn="just"/>
            <a:endParaRPr lang="ru-RU" b="1" dirty="0" smtClean="0">
              <a:latin typeface="Times New Roman" pitchFamily="18" charset="0"/>
              <a:cs typeface="Times New Roman" pitchFamily="18" charset="0"/>
            </a:endParaRPr>
          </a:p>
          <a:p>
            <a:pPr indent="457200" algn="just"/>
            <a:r>
              <a:rPr lang="ru-RU" b="1" dirty="0" smtClean="0">
                <a:latin typeface="Times New Roman" pitchFamily="18" charset="0"/>
                <a:cs typeface="Times New Roman" pitchFamily="18" charset="0"/>
              </a:rPr>
              <a:t>Орган по сертификации</a:t>
            </a:r>
            <a:r>
              <a:rPr lang="ru-RU" dirty="0" smtClean="0">
                <a:latin typeface="Times New Roman" pitchFamily="18" charset="0"/>
                <a:cs typeface="Times New Roman" pitchFamily="18" charset="0"/>
              </a:rPr>
              <a:t> - юридическое лицо или индивидуальный предприниматель, аккредитованные в соответствии с законодательством Российской Федерации об аккредитации в национальной системе аккредитации для выполнения работ по сертификации; (в ред. Федерального закона от 23.06.2014 N 160-ФЗ «о внесении изменений в отдельные законодательные акты РФ»)</a:t>
            </a:r>
          </a:p>
        </p:txBody>
      </p:sp>
      <p:sp>
        <p:nvSpPr>
          <p:cNvPr id="18" name="TextBox 17"/>
          <p:cNvSpPr txBox="1"/>
          <p:nvPr/>
        </p:nvSpPr>
        <p:spPr>
          <a:xfrm>
            <a:off x="8586281" y="4786009"/>
            <a:ext cx="557719" cy="369332"/>
          </a:xfrm>
          <a:prstGeom prst="rect">
            <a:avLst/>
          </a:prstGeom>
          <a:noFill/>
        </p:spPr>
        <p:txBody>
          <a:bodyPr wrap="square" rtlCol="0">
            <a:spAutoFit/>
          </a:bodyPr>
          <a:lstStyle/>
          <a:p>
            <a:r>
              <a:rPr lang="ru-RU" dirty="0" smtClean="0"/>
              <a:t>12</a:t>
            </a:r>
            <a:endParaRPr lang="ru-RU" dirty="0"/>
          </a:p>
        </p:txBody>
      </p:sp>
    </p:spTree>
    <p:extLst>
      <p:ext uri="{BB962C8B-B14F-4D97-AF65-F5344CB8AC3E}">
        <p14:creationId xmlns:p14="http://schemas.microsoft.com/office/powerpoint/2010/main" val="9780804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2924" y="165100"/>
            <a:ext cx="8470900" cy="3416320"/>
          </a:xfrm>
          <a:prstGeom prst="rect">
            <a:avLst/>
          </a:prstGeom>
          <a:noFill/>
        </p:spPr>
        <p:txBody>
          <a:bodyPr wrap="square" rtlCol="0">
            <a:spAutoFit/>
          </a:bodyPr>
          <a:lstStyle/>
          <a:p>
            <a:pPr indent="457200" algn="just">
              <a:spcBef>
                <a:spcPts val="0"/>
              </a:spcBef>
            </a:pPr>
            <a:r>
              <a:rPr lang="ru-RU" b="1" dirty="0" smtClean="0">
                <a:latin typeface="Times New Roman" pitchFamily="18" charset="0"/>
                <a:cs typeface="Times New Roman" pitchFamily="18" charset="0"/>
              </a:rPr>
              <a:t>Классификация видов испытаний</a:t>
            </a:r>
            <a:endParaRPr lang="ru-RU" b="1" dirty="0">
              <a:latin typeface="Times New Roman" pitchFamily="18" charset="0"/>
              <a:cs typeface="Times New Roman" pitchFamily="18" charset="0"/>
            </a:endParaRPr>
          </a:p>
          <a:p>
            <a:pPr indent="457200" algn="just">
              <a:spcBef>
                <a:spcPts val="0"/>
              </a:spcBef>
              <a:buAutoNum type="arabicParenR"/>
            </a:pPr>
            <a:r>
              <a:rPr lang="ru-RU" dirty="0">
                <a:latin typeface="Times New Roman" pitchFamily="18" charset="0"/>
                <a:cs typeface="Times New Roman" pitchFamily="18" charset="0"/>
              </a:rPr>
              <a:t>аккредитация в национальной системе аккредитации (далее также - аккредитация) - подтверждение национальным органом по аккредитации соответствия юридического лица или индивидуального предпринимателя критериям аккредитации, являющееся официальным свидетельством компетентности юридического лица или индивидуального предпринимателя осуществлять деятельность в определенной области аккредитации;</a:t>
            </a:r>
          </a:p>
          <a:p>
            <a:pPr indent="457200" algn="just">
              <a:spcBef>
                <a:spcPts val="0"/>
              </a:spcBef>
              <a:buAutoNum type="arabicParenR"/>
            </a:pPr>
            <a:r>
              <a:rPr lang="ru-RU" dirty="0">
                <a:latin typeface="Times New Roman" pitchFamily="18" charset="0"/>
                <a:cs typeface="Times New Roman" pitchFamily="18" charset="0"/>
              </a:rPr>
              <a:t>выписка из реестра аккредитованных лиц (аттестат аккредитации) - документ, формируемый в автоматическом режиме средствами федеральной государственной информационной системы в области аккредитации и удостоверяющий аккредитацию в определенной области аккредитации на момент его формирования.</a:t>
            </a:r>
          </a:p>
          <a:p>
            <a:pPr indent="457200" algn="just"/>
            <a:endParaRPr lang="ru-RU"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1241101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Текст 2"/>
          <p:cNvSpPr>
            <a:spLocks noGrp="1"/>
          </p:cNvSpPr>
          <p:nvPr>
            <p:ph type="body" sz="quarter" idx="10"/>
          </p:nvPr>
        </p:nvSpPr>
        <p:spPr/>
        <p:txBody>
          <a:bodyPr/>
          <a:lstStyle/>
          <a:p>
            <a:endParaRPr lang="ru-RU"/>
          </a:p>
        </p:txBody>
      </p:sp>
    </p:spTree>
    <p:extLst>
      <p:ext uri="{BB962C8B-B14F-4D97-AF65-F5344CB8AC3E}">
        <p14:creationId xmlns:p14="http://schemas.microsoft.com/office/powerpoint/2010/main" val="8009718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txBox="1">
            <a:spLocks/>
          </p:cNvSpPr>
          <p:nvPr/>
        </p:nvSpPr>
        <p:spPr>
          <a:xfrm>
            <a:off x="917093" y="1149821"/>
            <a:ext cx="5965438" cy="1488969"/>
          </a:xfrm>
          <a:prstGeom prst="rect">
            <a:avLst/>
          </a:prstGeom>
        </p:spPr>
        <p:txBody>
          <a:bodyPr vert="horz" lIns="91440" tIns="45720" rIns="91440" bIns="45720" rtlCol="0" anchor="b">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ru-RU" sz="3200" b="0" i="0" u="none" strike="noStrike" kern="1200" cap="none" spc="0" normalizeH="0" baseline="0" noProof="0" smtClean="0">
                <a:ln>
                  <a:noFill/>
                </a:ln>
                <a:solidFill>
                  <a:schemeClr val="tx1"/>
                </a:solidFill>
                <a:effectLst/>
                <a:uLnTx/>
                <a:uFillTx/>
                <a:latin typeface="+mj-lt"/>
                <a:ea typeface="+mj-ea"/>
                <a:cs typeface="+mj-cs"/>
              </a:rPr>
              <a:t>Благодарю за внимание!</a:t>
            </a:r>
            <a:endParaRPr kumimoji="0" lang="ru-RU" sz="32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Текст 2"/>
          <p:cNvSpPr txBox="1">
            <a:spLocks/>
          </p:cNvSpPr>
          <p:nvPr/>
        </p:nvSpPr>
        <p:spPr>
          <a:xfrm>
            <a:off x="918097" y="2724150"/>
            <a:ext cx="5965825" cy="1652588"/>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Pct val="100000"/>
              <a:buFontTx/>
              <a:buNone/>
              <a:tabLst/>
              <a:defRPr/>
            </a:pPr>
            <a:r>
              <a:rPr kumimoji="0" lang="ru-RU" sz="1600" b="0" i="0" u="none" strike="noStrike" kern="1200" cap="none" spc="0" normalizeH="0" baseline="0" noProof="0" dirty="0" smtClean="0">
                <a:ln>
                  <a:noFill/>
                </a:ln>
                <a:solidFill>
                  <a:schemeClr val="tx1"/>
                </a:solidFill>
                <a:effectLst/>
                <a:uLnTx/>
                <a:uFillTx/>
                <a:latin typeface="+mn-lt"/>
                <a:ea typeface="+mn-ea"/>
                <a:cs typeface="+mn-cs"/>
              </a:rPr>
              <a:t>Рассадина Анна Александровна</a:t>
            </a:r>
          </a:p>
          <a:p>
            <a:pPr marL="0" marR="0" lvl="0" indent="0" algn="l" defTabSz="457200" rtl="0" eaLnBrk="1" fontAlgn="auto" latinLnBrk="0" hangingPunct="1">
              <a:lnSpc>
                <a:spcPct val="100000"/>
              </a:lnSpc>
              <a:spcBef>
                <a:spcPct val="20000"/>
              </a:spcBef>
              <a:spcAft>
                <a:spcPts val="0"/>
              </a:spcAft>
              <a:buClrTx/>
              <a:buSzPct val="100000"/>
              <a:buFontTx/>
              <a:buNone/>
              <a:tabLst/>
              <a:defRPr/>
            </a:pPr>
            <a:r>
              <a:rPr kumimoji="0" lang="en-US" sz="1600" b="0" i="0" u="none" strike="noStrike" kern="1200" cap="none" spc="0" normalizeH="0" baseline="0" noProof="0" dirty="0" smtClean="0">
                <a:ln>
                  <a:noFill/>
                </a:ln>
                <a:solidFill>
                  <a:schemeClr val="tx1"/>
                </a:solidFill>
                <a:effectLst/>
                <a:uLnTx/>
                <a:uFillTx/>
                <a:latin typeface="+mn-lt"/>
                <a:ea typeface="+mn-ea"/>
                <a:cs typeface="+mn-cs"/>
                <a:hlinkClick r:id="rId2"/>
              </a:rPr>
              <a:t>a.a.rassadina@gmail.com</a:t>
            </a:r>
            <a:endParaRPr kumimoji="0" lang="ru-RU" sz="16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Pct val="100000"/>
              <a:buFontTx/>
              <a:buNone/>
              <a:tabLst/>
              <a:defRPr/>
            </a:pPr>
            <a:r>
              <a:rPr lang="ru-RU" sz="1600" dirty="0" smtClean="0"/>
              <a:t>Используемые источники:</a:t>
            </a:r>
          </a:p>
          <a:p>
            <a:pPr lvl="0">
              <a:spcBef>
                <a:spcPct val="20000"/>
              </a:spcBef>
              <a:buSzPct val="100000"/>
              <a:defRPr/>
            </a:pPr>
            <a:r>
              <a:rPr lang="en-US" sz="1600" dirty="0"/>
              <a:t>https://studfile.net/preview/3865349/page:16/</a:t>
            </a:r>
            <a:endParaRPr kumimoji="0" lang="ru-RU" sz="1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8586281" y="4786009"/>
            <a:ext cx="557719" cy="369332"/>
          </a:xfrm>
          <a:prstGeom prst="rect">
            <a:avLst/>
          </a:prstGeom>
          <a:noFill/>
        </p:spPr>
        <p:txBody>
          <a:bodyPr wrap="square" rtlCol="0">
            <a:spAutoFit/>
          </a:bodyPr>
          <a:lstStyle/>
          <a:p>
            <a:r>
              <a:rPr lang="ru-RU" dirty="0" smtClean="0"/>
              <a:t>13</a:t>
            </a:r>
            <a:endParaRPr lang="ru-RU" dirty="0"/>
          </a:p>
        </p:txBody>
      </p:sp>
      <p:sp>
        <p:nvSpPr>
          <p:cNvPr id="13" name="Прямоугольник 12"/>
          <p:cNvSpPr/>
          <p:nvPr/>
        </p:nvSpPr>
        <p:spPr>
          <a:xfrm>
            <a:off x="386314" y="372128"/>
            <a:ext cx="8402085" cy="4524315"/>
          </a:xfrm>
          <a:prstGeom prst="rect">
            <a:avLst/>
          </a:prstGeom>
        </p:spPr>
        <p:txBody>
          <a:bodyPr wrap="square">
            <a:spAutoFit/>
          </a:bodyPr>
          <a:lstStyle/>
          <a:p>
            <a:pPr indent="457200" algn="just"/>
            <a:r>
              <a:rPr lang="ru-RU" b="1" dirty="0" smtClean="0">
                <a:latin typeface="Times New Roman" pitchFamily="18" charset="0"/>
                <a:cs typeface="Times New Roman" pitchFamily="18" charset="0"/>
              </a:rPr>
              <a:t>Технический регламент </a:t>
            </a:r>
            <a:r>
              <a:rPr lang="ru-RU" dirty="0" smtClean="0">
                <a:latin typeface="Times New Roman" pitchFamily="18" charset="0"/>
                <a:cs typeface="Times New Roman" pitchFamily="18" charset="0"/>
              </a:rPr>
              <a:t>- </a:t>
            </a:r>
            <a:r>
              <a:rPr lang="ru-RU" u="sng" dirty="0" smtClean="0">
                <a:latin typeface="Times New Roman" pitchFamily="18" charset="0"/>
                <a:cs typeface="Times New Roman" pitchFamily="18" charset="0"/>
              </a:rPr>
              <a:t>документ</a:t>
            </a:r>
            <a:r>
              <a:rPr lang="ru-RU" dirty="0" smtClean="0">
                <a:latin typeface="Times New Roman" pitchFamily="18" charset="0"/>
                <a:cs typeface="Times New Roman" pitchFamily="18" charset="0"/>
              </a:rPr>
              <a:t>, который принят международным договором Российской Федерации, подлежащим ратификации в порядке, установленном законодательством Российской Федерации, или в соответствии с международным договором Российской Федерации, ратифицированным в порядке, установленном законодательством Российской Федерации, или указом Президента Российской Федерации, или постановлением Правительства Российской Федерации, или нормативным правовым актом федерального органа исполнительной власти по техническому регулированию и </a:t>
            </a:r>
            <a:r>
              <a:rPr lang="ru-RU" u="sng" dirty="0" smtClean="0">
                <a:latin typeface="Times New Roman" pitchFamily="18" charset="0"/>
                <a:cs typeface="Times New Roman" pitchFamily="18" charset="0"/>
              </a:rPr>
              <a:t>устанавливает обязательные для применения и исполнения требования к объектам технического регулирования</a:t>
            </a:r>
            <a:r>
              <a:rPr lang="ru-RU" dirty="0" smtClean="0">
                <a:latin typeface="Times New Roman" pitchFamily="18" charset="0"/>
                <a:cs typeface="Times New Roman" pitchFamily="18" charset="0"/>
              </a:rPr>
              <a:t> (продукции или к продукции и связанным с требованиями к продукции процессам проектирования (включая изыскания), производства, строительства, монтажа, наладки, эксплуатации, хранения, перевозки, реализации и утилизации); (в ред. Федеральных законов от 21.07.2011 N 255-ФЗ «о внесении изменений в ФЗ «о техническом регулировании»», от 05.04.2016 N 104-ФЗ «о внесении изменений в отдельные законодательные акты РФ по вопросам стандартизации»)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586281" y="4786009"/>
            <a:ext cx="557719" cy="369332"/>
          </a:xfrm>
          <a:prstGeom prst="rect">
            <a:avLst/>
          </a:prstGeom>
          <a:noFill/>
        </p:spPr>
        <p:txBody>
          <a:bodyPr wrap="square" rtlCol="0">
            <a:spAutoFit/>
          </a:bodyPr>
          <a:lstStyle/>
          <a:p>
            <a:r>
              <a:rPr lang="ru-RU" dirty="0" smtClean="0"/>
              <a:t>14</a:t>
            </a:r>
            <a:endParaRPr lang="ru-RU" dirty="0"/>
          </a:p>
        </p:txBody>
      </p:sp>
      <p:sp>
        <p:nvSpPr>
          <p:cNvPr id="7" name="TextBox 6"/>
          <p:cNvSpPr txBox="1"/>
          <p:nvPr/>
        </p:nvSpPr>
        <p:spPr>
          <a:xfrm>
            <a:off x="475990" y="619328"/>
            <a:ext cx="8110291" cy="2031325"/>
          </a:xfrm>
          <a:prstGeom prst="rect">
            <a:avLst/>
          </a:prstGeom>
          <a:solidFill>
            <a:schemeClr val="bg1"/>
          </a:solidFill>
        </p:spPr>
        <p:txBody>
          <a:bodyPr wrap="square" rtlCol="0">
            <a:spAutoFit/>
          </a:bodyPr>
          <a:lstStyle/>
          <a:p>
            <a:pPr indent="457200" algn="just"/>
            <a:r>
              <a:rPr lang="ru-RU" dirty="0" smtClean="0">
                <a:latin typeface="Times New Roman" pitchFamily="18" charset="0"/>
                <a:cs typeface="Times New Roman" pitchFamily="18" charset="0"/>
              </a:rPr>
              <a:t>Сертификация, зародившись по существу как средство предоставления потребителю определенных гарантий, что купленные им изделия соответствуют требованиям стандартов, сертификация упрощает торговые отношения между странами и предприятиями путем сокращения времени, необходимого для получения разрешения на ввоз товара в другие страны, снижения затрат на проведение повторных испытаний продукции в странах-экспортерах, что, естественно, сказывается на их конкурентоспособности.</a:t>
            </a:r>
            <a:endParaRPr lang="ru-RU" dirty="0">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241300" y="333681"/>
            <a:ext cx="8648700" cy="4544394"/>
          </a:xfrm>
          <a:solidFill>
            <a:schemeClr val="bg1"/>
          </a:solidFill>
        </p:spPr>
        <p:txBody>
          <a:bodyPr>
            <a:noAutofit/>
          </a:bodyPr>
          <a:lstStyle/>
          <a:p>
            <a:pPr indent="457200" algn="just"/>
            <a:r>
              <a:rPr lang="ru-RU" sz="1800" b="1" dirty="0" smtClean="0">
                <a:solidFill>
                  <a:schemeClr val="tx1"/>
                </a:solidFill>
                <a:latin typeface="Times New Roman" pitchFamily="18" charset="0"/>
                <a:cs typeface="Times New Roman" pitchFamily="18" charset="0"/>
              </a:rPr>
              <a:t>Сертификат соответствия </a:t>
            </a:r>
            <a:r>
              <a:rPr lang="ru-RU" sz="1800" dirty="0" smtClean="0">
                <a:solidFill>
                  <a:schemeClr val="tx1"/>
                </a:solidFill>
                <a:latin typeface="Times New Roman" pitchFamily="18" charset="0"/>
                <a:cs typeface="Times New Roman" pitchFamily="18" charset="0"/>
              </a:rPr>
              <a:t>- документ, удостоверяющий соответствие объекта требованиям технических регламентов, документам по стандартизации или условиям договоров (в ред. Федеральных законов от 01.05.2007 N 65-ФЗ «о внесении изменений в ФЗ «о техническом регулировании, от 05.04.2016 N 104-ФЗ «о внесении изменений в отдельные законодательные акты РФ по вопросам стандартизации)</a:t>
            </a:r>
          </a:p>
          <a:p>
            <a:pPr indent="457200" algn="just"/>
            <a:r>
              <a:rPr lang="ru-RU" sz="1800" b="1" dirty="0" smtClean="0">
                <a:solidFill>
                  <a:schemeClr val="tx1"/>
                </a:solidFill>
                <a:latin typeface="Times New Roman" pitchFamily="18" charset="0"/>
                <a:cs typeface="Times New Roman" pitchFamily="18" charset="0"/>
              </a:rPr>
              <a:t>Сертификат</a:t>
            </a:r>
            <a:r>
              <a:rPr lang="ru-RU" sz="1800" dirty="0" smtClean="0">
                <a:solidFill>
                  <a:schemeClr val="tx1"/>
                </a:solidFill>
                <a:latin typeface="Times New Roman" pitchFamily="18" charset="0"/>
                <a:cs typeface="Times New Roman" pitchFamily="18" charset="0"/>
              </a:rPr>
              <a:t> – своеобразный пропуск на внешний рынок, так как играет не последнюю роль при принятии решения партнером по сделке. Сертификат сокращает затраты на маркетинг и создание имиджа фирмы на рынке, выступая как мощное рекламное средство. Наличие сертификата качества сокращает расходы на проведение дорогостоящих предварительных переговоров. Кроме того, наличие сертификата позволяет предприятию реализовывать свою продукцию по более высоким ценам, обеспечивая при этом высокую конкурентоспособность.</a:t>
            </a:r>
          </a:p>
          <a:p>
            <a:pPr indent="457200" algn="just"/>
            <a:r>
              <a:rPr lang="ru-RU" sz="1800" b="1" dirty="0" smtClean="0">
                <a:solidFill>
                  <a:schemeClr val="tx1"/>
                </a:solidFill>
                <a:latin typeface="Times New Roman" pitchFamily="18" charset="0"/>
                <a:cs typeface="Times New Roman" pitchFamily="18" charset="0"/>
              </a:rPr>
              <a:t>Сертификация</a:t>
            </a:r>
            <a:r>
              <a:rPr lang="ru-RU" sz="1800" dirty="0" smtClean="0">
                <a:solidFill>
                  <a:schemeClr val="tx1"/>
                </a:solidFill>
                <a:latin typeface="Times New Roman" pitchFamily="18" charset="0"/>
                <a:cs typeface="Times New Roman" pitchFamily="18" charset="0"/>
              </a:rPr>
              <a:t> является одним из важнейших средств решения проблемы обеспечения конкурентоспособности отечественной продукции и создания условия для развития экспорта.</a:t>
            </a:r>
            <a:endParaRPr lang="ru-RU" sz="1800" b="1" dirty="0" smtClean="0">
              <a:solidFill>
                <a:schemeClr val="tx1"/>
              </a:solidFill>
              <a:latin typeface="Times New Roman" pitchFamily="18" charset="0"/>
              <a:cs typeface="Times New Roman" pitchFamily="18" charset="0"/>
            </a:endParaRPr>
          </a:p>
        </p:txBody>
      </p:sp>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15</a:t>
            </a:r>
            <a:endParaRPr lang="ru-RU"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281113" y="1"/>
            <a:ext cx="6681787" cy="5153086"/>
          </a:xfrm>
          <a:prstGeom prst="rect">
            <a:avLst/>
          </a:prstGeom>
          <a:noFill/>
          <a:ln w="9525">
            <a:noFill/>
            <a:miter lim="800000"/>
            <a:headEnd/>
            <a:tailEnd/>
          </a:ln>
        </p:spPr>
      </p:pic>
      <p:sp>
        <p:nvSpPr>
          <p:cNvPr id="5" name="TextBox 4"/>
          <p:cNvSpPr txBox="1"/>
          <p:nvPr/>
        </p:nvSpPr>
        <p:spPr>
          <a:xfrm>
            <a:off x="155642" y="778213"/>
            <a:ext cx="1368358" cy="338554"/>
          </a:xfrm>
          <a:prstGeom prst="rect">
            <a:avLst/>
          </a:prstGeom>
          <a:noFill/>
        </p:spPr>
        <p:txBody>
          <a:bodyPr wrap="square" rtlCol="0">
            <a:spAutoFit/>
          </a:bodyPr>
          <a:lstStyle/>
          <a:p>
            <a:r>
              <a:rPr lang="ru-RU" sz="800" b="1" dirty="0" smtClean="0">
                <a:latin typeface="Times New Roman" pitchFamily="18" charset="0"/>
                <a:cs typeface="Times New Roman" pitchFamily="18" charset="0"/>
              </a:rPr>
              <a:t>Номер сертификата </a:t>
            </a:r>
          </a:p>
          <a:p>
            <a:r>
              <a:rPr lang="ru-RU" sz="800" b="1" dirty="0" smtClean="0">
                <a:latin typeface="Times New Roman" pitchFamily="18" charset="0"/>
                <a:cs typeface="Times New Roman" pitchFamily="18" charset="0"/>
              </a:rPr>
              <a:t>соответствия</a:t>
            </a:r>
            <a:endParaRPr lang="ru-RU" sz="800" b="1" dirty="0">
              <a:latin typeface="Times New Roman" pitchFamily="18" charset="0"/>
              <a:cs typeface="Times New Roman" pitchFamily="18" charset="0"/>
            </a:endParaRPr>
          </a:p>
        </p:txBody>
      </p:sp>
      <p:sp>
        <p:nvSpPr>
          <p:cNvPr id="6" name="TextBox 5"/>
          <p:cNvSpPr txBox="1"/>
          <p:nvPr/>
        </p:nvSpPr>
        <p:spPr>
          <a:xfrm>
            <a:off x="155642" y="1116767"/>
            <a:ext cx="1368358" cy="338554"/>
          </a:xfrm>
          <a:prstGeom prst="rect">
            <a:avLst/>
          </a:prstGeom>
          <a:noFill/>
        </p:spPr>
        <p:txBody>
          <a:bodyPr wrap="square" rtlCol="0">
            <a:spAutoFit/>
          </a:bodyPr>
          <a:lstStyle/>
          <a:p>
            <a:r>
              <a:rPr lang="ru-RU" sz="800" b="1" dirty="0" smtClean="0">
                <a:latin typeface="Times New Roman" pitchFamily="18" charset="0"/>
                <a:cs typeface="Times New Roman" pitchFamily="18" charset="0"/>
              </a:rPr>
              <a:t>Страна происхождения товара</a:t>
            </a:r>
            <a:endParaRPr lang="ru-RU" sz="800" b="1" dirty="0">
              <a:latin typeface="Times New Roman" pitchFamily="18" charset="0"/>
              <a:cs typeface="Times New Roman" pitchFamily="18" charset="0"/>
            </a:endParaRPr>
          </a:p>
        </p:txBody>
      </p:sp>
      <p:sp>
        <p:nvSpPr>
          <p:cNvPr id="7" name="TextBox 6"/>
          <p:cNvSpPr txBox="1"/>
          <p:nvPr/>
        </p:nvSpPr>
        <p:spPr>
          <a:xfrm>
            <a:off x="155642" y="1419656"/>
            <a:ext cx="1368358" cy="584775"/>
          </a:xfrm>
          <a:prstGeom prst="rect">
            <a:avLst/>
          </a:prstGeom>
          <a:noFill/>
        </p:spPr>
        <p:txBody>
          <a:bodyPr wrap="square" rtlCol="0">
            <a:spAutoFit/>
          </a:bodyPr>
          <a:lstStyle/>
          <a:p>
            <a:r>
              <a:rPr lang="ru-RU" sz="800" b="1" dirty="0" smtClean="0">
                <a:latin typeface="Times New Roman" pitchFamily="18" charset="0"/>
                <a:cs typeface="Times New Roman" pitchFamily="18" charset="0"/>
              </a:rPr>
              <a:t>Наименование изделия, № СТО или ТУ по которому она выпускается </a:t>
            </a:r>
          </a:p>
        </p:txBody>
      </p:sp>
      <p:sp>
        <p:nvSpPr>
          <p:cNvPr id="8" name="TextBox 7"/>
          <p:cNvSpPr txBox="1"/>
          <p:nvPr/>
        </p:nvSpPr>
        <p:spPr>
          <a:xfrm>
            <a:off x="155642" y="1978491"/>
            <a:ext cx="1368358" cy="707886"/>
          </a:xfrm>
          <a:prstGeom prst="rect">
            <a:avLst/>
          </a:prstGeom>
          <a:noFill/>
        </p:spPr>
        <p:txBody>
          <a:bodyPr wrap="square" rtlCol="0">
            <a:spAutoFit/>
          </a:bodyPr>
          <a:lstStyle/>
          <a:p>
            <a:r>
              <a:rPr lang="ru-RU" sz="800" b="1" dirty="0" smtClean="0">
                <a:latin typeface="Times New Roman" pitchFamily="18" charset="0"/>
                <a:cs typeface="Times New Roman" pitchFamily="18" charset="0"/>
              </a:rPr>
              <a:t>Нормативные документы ГОСТ и его разделы, которые являются обязательными</a:t>
            </a:r>
            <a:endParaRPr lang="ru-RU" sz="800" b="1" dirty="0">
              <a:latin typeface="Times New Roman" pitchFamily="18" charset="0"/>
              <a:cs typeface="Times New Roman" pitchFamily="18" charset="0"/>
            </a:endParaRPr>
          </a:p>
        </p:txBody>
      </p:sp>
      <p:sp>
        <p:nvSpPr>
          <p:cNvPr id="9" name="TextBox 8"/>
          <p:cNvSpPr txBox="1"/>
          <p:nvPr/>
        </p:nvSpPr>
        <p:spPr>
          <a:xfrm>
            <a:off x="155642" y="2695385"/>
            <a:ext cx="1368358" cy="215444"/>
          </a:xfrm>
          <a:prstGeom prst="rect">
            <a:avLst/>
          </a:prstGeom>
          <a:noFill/>
        </p:spPr>
        <p:txBody>
          <a:bodyPr wrap="square" rtlCol="0">
            <a:spAutoFit/>
          </a:bodyPr>
          <a:lstStyle/>
          <a:p>
            <a:r>
              <a:rPr lang="ru-RU" sz="800" b="1" dirty="0" smtClean="0">
                <a:latin typeface="Times New Roman" pitchFamily="18" charset="0"/>
                <a:cs typeface="Times New Roman" pitchFamily="18" charset="0"/>
              </a:rPr>
              <a:t>Данные изготовителя</a:t>
            </a:r>
            <a:endParaRPr lang="ru-RU" sz="800" b="1" dirty="0">
              <a:latin typeface="Times New Roman" pitchFamily="18" charset="0"/>
              <a:cs typeface="Times New Roman" pitchFamily="18" charset="0"/>
            </a:endParaRPr>
          </a:p>
        </p:txBody>
      </p:sp>
      <p:sp>
        <p:nvSpPr>
          <p:cNvPr id="10" name="TextBox 9"/>
          <p:cNvSpPr txBox="1"/>
          <p:nvPr/>
        </p:nvSpPr>
        <p:spPr>
          <a:xfrm>
            <a:off x="155642" y="2910829"/>
            <a:ext cx="1368358" cy="830997"/>
          </a:xfrm>
          <a:prstGeom prst="rect">
            <a:avLst/>
          </a:prstGeom>
          <a:noFill/>
        </p:spPr>
        <p:txBody>
          <a:bodyPr wrap="square" rtlCol="0">
            <a:spAutoFit/>
          </a:bodyPr>
          <a:lstStyle/>
          <a:p>
            <a:r>
              <a:rPr lang="ru-RU" sz="800" b="1" dirty="0" smtClean="0">
                <a:latin typeface="Times New Roman" pitchFamily="18" charset="0"/>
                <a:cs typeface="Times New Roman" pitchFamily="18" charset="0"/>
              </a:rPr>
              <a:t>Обязательно должен быть указан протокол испытаний, название лаборатории и ее регистрационный номер в системе ГОСТ Р</a:t>
            </a:r>
            <a:endParaRPr lang="ru-RU" sz="800" b="1" dirty="0">
              <a:latin typeface="Times New Roman" pitchFamily="18" charset="0"/>
              <a:cs typeface="Times New Roman" pitchFamily="18" charset="0"/>
            </a:endParaRPr>
          </a:p>
        </p:txBody>
      </p:sp>
      <p:sp>
        <p:nvSpPr>
          <p:cNvPr id="11" name="TextBox 10"/>
          <p:cNvSpPr txBox="1"/>
          <p:nvPr/>
        </p:nvSpPr>
        <p:spPr>
          <a:xfrm>
            <a:off x="155642" y="3715886"/>
            <a:ext cx="1446179" cy="1446550"/>
          </a:xfrm>
          <a:prstGeom prst="rect">
            <a:avLst/>
          </a:prstGeom>
          <a:noFill/>
        </p:spPr>
        <p:txBody>
          <a:bodyPr wrap="square" rtlCol="0">
            <a:spAutoFit/>
          </a:bodyPr>
          <a:lstStyle/>
          <a:p>
            <a:r>
              <a:rPr lang="ru-RU" sz="800" b="1" dirty="0" smtClean="0">
                <a:latin typeface="Times New Roman" pitchFamily="18" charset="0"/>
                <a:cs typeface="Times New Roman" pitchFamily="18" charset="0"/>
              </a:rPr>
              <a:t>Печати:</a:t>
            </a:r>
          </a:p>
          <a:p>
            <a:r>
              <a:rPr lang="ru-RU" sz="800" b="1" dirty="0" smtClean="0">
                <a:latin typeface="Times New Roman" pitchFamily="18" charset="0"/>
                <a:cs typeface="Times New Roman" pitchFamily="18" charset="0"/>
              </a:rPr>
              <a:t>На оригинале – печать сертификационного органа;</a:t>
            </a:r>
          </a:p>
          <a:p>
            <a:r>
              <a:rPr lang="ru-RU" sz="800" b="1" dirty="0" smtClean="0">
                <a:latin typeface="Times New Roman" pitchFamily="18" charset="0"/>
                <a:cs typeface="Times New Roman" pitchFamily="18" charset="0"/>
              </a:rPr>
              <a:t>На копии – живая печать организации, которой выдан сертификат, дата выдачи и подпись уполномоченного представителя организации</a:t>
            </a:r>
            <a:endParaRPr lang="ru-RU" sz="800" b="1" dirty="0">
              <a:latin typeface="Times New Roman" pitchFamily="18" charset="0"/>
              <a:cs typeface="Times New Roman" pitchFamily="18" charset="0"/>
            </a:endParaRPr>
          </a:p>
        </p:txBody>
      </p:sp>
      <p:sp>
        <p:nvSpPr>
          <p:cNvPr id="12" name="TextBox 11"/>
          <p:cNvSpPr txBox="1"/>
          <p:nvPr/>
        </p:nvSpPr>
        <p:spPr>
          <a:xfrm>
            <a:off x="7876161" y="330740"/>
            <a:ext cx="1274324" cy="707886"/>
          </a:xfrm>
          <a:prstGeom prst="rect">
            <a:avLst/>
          </a:prstGeom>
          <a:noFill/>
        </p:spPr>
        <p:txBody>
          <a:bodyPr wrap="square" rtlCol="0">
            <a:spAutoFit/>
          </a:bodyPr>
          <a:lstStyle/>
          <a:p>
            <a:r>
              <a:rPr lang="ru-RU" sz="800" b="1" dirty="0" smtClean="0">
                <a:latin typeface="Times New Roman" pitchFamily="18" charset="0"/>
                <a:cs typeface="Times New Roman" pitchFamily="18" charset="0"/>
              </a:rPr>
              <a:t>Регистрационный  номер органа, выдающего сертификат соответствия ГОСТ Р</a:t>
            </a:r>
            <a:endParaRPr lang="ru-RU" sz="800" b="1" dirty="0">
              <a:latin typeface="Times New Roman" pitchFamily="18" charset="0"/>
              <a:cs typeface="Times New Roman" pitchFamily="18" charset="0"/>
            </a:endParaRPr>
          </a:p>
        </p:txBody>
      </p:sp>
      <p:sp>
        <p:nvSpPr>
          <p:cNvPr id="13" name="TextBox 12"/>
          <p:cNvSpPr txBox="1"/>
          <p:nvPr/>
        </p:nvSpPr>
        <p:spPr>
          <a:xfrm>
            <a:off x="7869676" y="1023558"/>
            <a:ext cx="1274324" cy="707886"/>
          </a:xfrm>
          <a:prstGeom prst="rect">
            <a:avLst/>
          </a:prstGeom>
          <a:noFill/>
        </p:spPr>
        <p:txBody>
          <a:bodyPr wrap="square" rtlCol="0">
            <a:spAutoFit/>
          </a:bodyPr>
          <a:lstStyle/>
          <a:p>
            <a:r>
              <a:rPr lang="ru-RU" sz="800" b="1" dirty="0" smtClean="0">
                <a:latin typeface="Times New Roman" pitchFamily="18" charset="0"/>
                <a:cs typeface="Times New Roman" pitchFamily="18" charset="0"/>
              </a:rPr>
              <a:t>Срок действия: </a:t>
            </a:r>
          </a:p>
          <a:p>
            <a:pPr>
              <a:buFontTx/>
              <a:buChar char="-"/>
            </a:pPr>
            <a:r>
              <a:rPr lang="ru-RU" sz="800" b="1" dirty="0" smtClean="0">
                <a:latin typeface="Times New Roman" pitchFamily="18" charset="0"/>
                <a:cs typeface="Times New Roman" pitchFamily="18" charset="0"/>
              </a:rPr>
              <a:t> при серийном выпуске – 3 года; </a:t>
            </a:r>
          </a:p>
          <a:p>
            <a:pPr>
              <a:buFontTx/>
              <a:buChar char="-"/>
            </a:pPr>
            <a:r>
              <a:rPr lang="ru-RU" sz="800" b="1" dirty="0" smtClean="0">
                <a:latin typeface="Times New Roman" pitchFamily="18" charset="0"/>
                <a:cs typeface="Times New Roman" pitchFamily="18" charset="0"/>
              </a:rPr>
              <a:t>- на партию – без указания срока</a:t>
            </a:r>
            <a:endParaRPr lang="ru-RU" sz="800" b="1" dirty="0">
              <a:latin typeface="Times New Roman" pitchFamily="18" charset="0"/>
              <a:cs typeface="Times New Roman" pitchFamily="18" charset="0"/>
            </a:endParaRPr>
          </a:p>
        </p:txBody>
      </p:sp>
      <p:sp>
        <p:nvSpPr>
          <p:cNvPr id="14" name="TextBox 13"/>
          <p:cNvSpPr txBox="1"/>
          <p:nvPr/>
        </p:nvSpPr>
        <p:spPr>
          <a:xfrm>
            <a:off x="7869676" y="1838449"/>
            <a:ext cx="1274324" cy="338554"/>
          </a:xfrm>
          <a:prstGeom prst="rect">
            <a:avLst/>
          </a:prstGeom>
          <a:noFill/>
        </p:spPr>
        <p:txBody>
          <a:bodyPr wrap="square" rtlCol="0">
            <a:spAutoFit/>
          </a:bodyPr>
          <a:lstStyle/>
          <a:p>
            <a:r>
              <a:rPr lang="ru-RU" sz="800" b="1" dirty="0" smtClean="0">
                <a:latin typeface="Times New Roman" pitchFamily="18" charset="0"/>
                <a:cs typeface="Times New Roman" pitchFamily="18" charset="0"/>
              </a:rPr>
              <a:t>А – партия продукции;</a:t>
            </a:r>
          </a:p>
          <a:p>
            <a:r>
              <a:rPr lang="ru-RU" sz="800" b="1" dirty="0" smtClean="0">
                <a:latin typeface="Times New Roman" pitchFamily="18" charset="0"/>
                <a:cs typeface="Times New Roman" pitchFamily="18" charset="0"/>
              </a:rPr>
              <a:t>В – серийный выпуск</a:t>
            </a:r>
            <a:endParaRPr lang="ru-RU" sz="800" b="1" dirty="0">
              <a:latin typeface="Times New Roman" pitchFamily="18" charset="0"/>
              <a:cs typeface="Times New Roman" pitchFamily="18" charset="0"/>
            </a:endParaRPr>
          </a:p>
        </p:txBody>
      </p:sp>
      <p:sp>
        <p:nvSpPr>
          <p:cNvPr id="15" name="TextBox 14"/>
          <p:cNvSpPr txBox="1"/>
          <p:nvPr/>
        </p:nvSpPr>
        <p:spPr>
          <a:xfrm>
            <a:off x="7876161" y="2225643"/>
            <a:ext cx="1274324" cy="215444"/>
          </a:xfrm>
          <a:prstGeom prst="rect">
            <a:avLst/>
          </a:prstGeom>
          <a:noFill/>
        </p:spPr>
        <p:txBody>
          <a:bodyPr wrap="square" rtlCol="0">
            <a:spAutoFit/>
          </a:bodyPr>
          <a:lstStyle/>
          <a:p>
            <a:r>
              <a:rPr lang="ru-RU" sz="800" b="1" dirty="0" smtClean="0">
                <a:latin typeface="Times New Roman" pitchFamily="18" charset="0"/>
                <a:cs typeface="Times New Roman" pitchFamily="18" charset="0"/>
              </a:rPr>
              <a:t>код ОКП</a:t>
            </a:r>
            <a:endParaRPr lang="ru-RU" sz="800" b="1" dirty="0">
              <a:latin typeface="Times New Roman" pitchFamily="18" charset="0"/>
              <a:cs typeface="Times New Roman" pitchFamily="18" charset="0"/>
            </a:endParaRPr>
          </a:p>
        </p:txBody>
      </p:sp>
      <p:sp>
        <p:nvSpPr>
          <p:cNvPr id="16" name="TextBox 15"/>
          <p:cNvSpPr txBox="1"/>
          <p:nvPr/>
        </p:nvSpPr>
        <p:spPr>
          <a:xfrm>
            <a:off x="7869676" y="2408662"/>
            <a:ext cx="1274324" cy="584775"/>
          </a:xfrm>
          <a:prstGeom prst="rect">
            <a:avLst/>
          </a:prstGeom>
          <a:noFill/>
        </p:spPr>
        <p:txBody>
          <a:bodyPr wrap="square" rtlCol="0">
            <a:spAutoFit/>
          </a:bodyPr>
          <a:lstStyle/>
          <a:p>
            <a:r>
              <a:rPr lang="ru-RU" sz="800" b="1" dirty="0" smtClean="0">
                <a:latin typeface="Times New Roman" pitchFamily="18" charset="0"/>
                <a:cs typeface="Times New Roman" pitchFamily="18" charset="0"/>
              </a:rPr>
              <a:t>код ТН ВЭД указывается на ввозимую в РФ продукцию</a:t>
            </a:r>
            <a:endParaRPr lang="ru-RU" sz="800" b="1" dirty="0">
              <a:latin typeface="Times New Roman" pitchFamily="18" charset="0"/>
              <a:cs typeface="Times New Roman" pitchFamily="18" charset="0"/>
            </a:endParaRPr>
          </a:p>
        </p:txBody>
      </p:sp>
      <p:sp>
        <p:nvSpPr>
          <p:cNvPr id="17" name="TextBox 16"/>
          <p:cNvSpPr txBox="1"/>
          <p:nvPr/>
        </p:nvSpPr>
        <p:spPr>
          <a:xfrm>
            <a:off x="7876161" y="2949531"/>
            <a:ext cx="1274324" cy="584775"/>
          </a:xfrm>
          <a:prstGeom prst="rect">
            <a:avLst/>
          </a:prstGeom>
          <a:noFill/>
        </p:spPr>
        <p:txBody>
          <a:bodyPr wrap="square" rtlCol="0">
            <a:spAutoFit/>
          </a:bodyPr>
          <a:lstStyle/>
          <a:p>
            <a:r>
              <a:rPr lang="ru-RU" sz="800" b="1" dirty="0" smtClean="0">
                <a:latin typeface="Times New Roman" pitchFamily="18" charset="0"/>
                <a:cs typeface="Times New Roman" pitchFamily="18" charset="0"/>
              </a:rPr>
              <a:t>Данные организации, которой выдан сертификат соответствия</a:t>
            </a:r>
            <a:endParaRPr lang="ru-RU" sz="800" b="1" dirty="0">
              <a:latin typeface="Times New Roman" pitchFamily="18" charset="0"/>
              <a:cs typeface="Times New Roman" pitchFamily="18" charset="0"/>
            </a:endParaRPr>
          </a:p>
        </p:txBody>
      </p:sp>
      <p:sp>
        <p:nvSpPr>
          <p:cNvPr id="18" name="TextBox 17"/>
          <p:cNvSpPr txBox="1"/>
          <p:nvPr/>
        </p:nvSpPr>
        <p:spPr>
          <a:xfrm>
            <a:off x="7876161" y="3479186"/>
            <a:ext cx="1274324" cy="830997"/>
          </a:xfrm>
          <a:prstGeom prst="rect">
            <a:avLst/>
          </a:prstGeom>
          <a:noFill/>
        </p:spPr>
        <p:txBody>
          <a:bodyPr wrap="square" rtlCol="0">
            <a:spAutoFit/>
          </a:bodyPr>
          <a:lstStyle/>
          <a:p>
            <a:r>
              <a:rPr lang="ru-RU" sz="800" b="1" dirty="0" smtClean="0">
                <a:latin typeface="Times New Roman" pitchFamily="18" charset="0"/>
                <a:cs typeface="Times New Roman" pitchFamily="18" charset="0"/>
              </a:rPr>
              <a:t>Обязательно – номер, срок действия, данные органа, выдавшего санитарно-эпидемиологическое заключение </a:t>
            </a:r>
            <a:endParaRPr lang="ru-RU" sz="800" b="1" dirty="0">
              <a:latin typeface="Times New Roman" pitchFamily="18" charset="0"/>
              <a:cs typeface="Times New Roman" pitchFamily="18" charset="0"/>
            </a:endParaRPr>
          </a:p>
        </p:txBody>
      </p:sp>
      <p:sp>
        <p:nvSpPr>
          <p:cNvPr id="19" name="TextBox 18"/>
          <p:cNvSpPr txBox="1"/>
          <p:nvPr/>
        </p:nvSpPr>
        <p:spPr>
          <a:xfrm>
            <a:off x="7876161" y="4219393"/>
            <a:ext cx="1274324" cy="954107"/>
          </a:xfrm>
          <a:prstGeom prst="rect">
            <a:avLst/>
          </a:prstGeom>
          <a:noFill/>
        </p:spPr>
        <p:txBody>
          <a:bodyPr wrap="square" rtlCol="0">
            <a:spAutoFit/>
          </a:bodyPr>
          <a:lstStyle/>
          <a:p>
            <a:r>
              <a:rPr lang="ru-RU" sz="800" b="1" dirty="0" smtClean="0">
                <a:latin typeface="Times New Roman" pitchFamily="18" charset="0"/>
                <a:cs typeface="Times New Roman" pitchFamily="18" charset="0"/>
              </a:rPr>
              <a:t>Дополнительная информация: </a:t>
            </a:r>
          </a:p>
          <a:p>
            <a:pPr>
              <a:buFontTx/>
              <a:buChar char="-"/>
            </a:pPr>
            <a:r>
              <a:rPr lang="ru-RU" sz="800" b="1" dirty="0" smtClean="0">
                <a:latin typeface="Times New Roman" pitchFamily="18" charset="0"/>
                <a:cs typeface="Times New Roman" pitchFamily="18" charset="0"/>
              </a:rPr>
              <a:t>указано место нанесения знака соответствия ГОС Р</a:t>
            </a:r>
          </a:p>
          <a:p>
            <a:pPr>
              <a:buFontTx/>
              <a:buChar char="-"/>
            </a:pPr>
            <a:r>
              <a:rPr lang="ru-RU" sz="800" b="1" dirty="0" smtClean="0">
                <a:latin typeface="Times New Roman" pitchFamily="18" charset="0"/>
                <a:cs typeface="Times New Roman" pitchFamily="18" charset="0"/>
              </a:rPr>
              <a:t> указана схема сертификации</a:t>
            </a:r>
            <a:endParaRPr lang="ru-RU" sz="800" b="1" dirty="0">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5009" y="463826"/>
            <a:ext cx="7520608" cy="4247317"/>
          </a:xfrm>
          <a:prstGeom prst="rect">
            <a:avLst/>
          </a:prstGeom>
          <a:noFill/>
        </p:spPr>
        <p:txBody>
          <a:bodyPr wrap="square" rtlCol="0">
            <a:spAutoFit/>
          </a:bodyPr>
          <a:lstStyle/>
          <a:p>
            <a:r>
              <a:rPr lang="ru-RU" b="1" dirty="0" smtClean="0">
                <a:latin typeface="Times New Roman" panose="02020603050405020304" pitchFamily="18" charset="0"/>
                <a:cs typeface="Times New Roman" panose="02020603050405020304" pitchFamily="18" charset="0"/>
              </a:rPr>
              <a:t>Участники сертификации</a:t>
            </a:r>
          </a:p>
          <a:p>
            <a:r>
              <a:rPr lang="ru-RU" dirty="0">
                <a:latin typeface="Times New Roman" panose="02020603050405020304" pitchFamily="18" charset="0"/>
                <a:cs typeface="Times New Roman" panose="02020603050405020304" pitchFamily="18" charset="0"/>
              </a:rPr>
              <a:t>В сертификации участвуют три стороны: </a:t>
            </a:r>
            <a:endParaRPr lang="ru-RU" dirty="0" smtClean="0">
              <a:latin typeface="Times New Roman" panose="02020603050405020304" pitchFamily="18" charset="0"/>
              <a:cs typeface="Times New Roman" panose="02020603050405020304" pitchFamily="18" charset="0"/>
            </a:endParaRPr>
          </a:p>
          <a:p>
            <a:endParaRPr lang="ru-RU"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Поставщик, </a:t>
            </a:r>
          </a:p>
          <a:p>
            <a:pPr marL="285750" indent="-285750">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Покупатель, </a:t>
            </a:r>
          </a:p>
          <a:p>
            <a:pPr marL="285750" indent="-285750">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Лицо или орган, осуществляющий сертификацию продукции</a:t>
            </a:r>
            <a:r>
              <a:rPr lang="ru-RU" dirty="0" smtClean="0">
                <a:latin typeface="Times New Roman" panose="02020603050405020304" pitchFamily="18" charset="0"/>
                <a:cs typeface="Times New Roman" panose="02020603050405020304" pitchFamily="18" charset="0"/>
              </a:rPr>
              <a:t>.</a:t>
            </a:r>
          </a:p>
          <a:p>
            <a:endParaRPr lang="ru-RU" dirty="0" smtClean="0">
              <a:latin typeface="Times New Roman" panose="02020603050405020304" pitchFamily="18" charset="0"/>
              <a:cs typeface="Times New Roman" panose="02020603050405020304" pitchFamily="18" charset="0"/>
            </a:endParaRPr>
          </a:p>
          <a:p>
            <a:pPr algn="just"/>
            <a:r>
              <a:rPr lang="ru-RU" b="1" dirty="0">
                <a:latin typeface="Times New Roman" panose="02020603050405020304" pitchFamily="18" charset="0"/>
                <a:cs typeface="Times New Roman" panose="02020603050405020304" pitchFamily="18" charset="0"/>
              </a:rPr>
              <a:t>К объектам сертификации </a:t>
            </a:r>
            <a:r>
              <a:rPr lang="ru-RU" dirty="0">
                <a:latin typeface="Times New Roman" panose="02020603050405020304" pitchFamily="18" charset="0"/>
                <a:cs typeface="Times New Roman" panose="02020603050405020304" pitchFamily="18" charset="0"/>
              </a:rPr>
              <a:t>относятся продукция, услуги, работы, системы менеджмента, персонал, рабочие места и пр.</a:t>
            </a:r>
          </a:p>
          <a:p>
            <a:pPr algn="just"/>
            <a:endParaRPr lang="ru-RU" b="1" dirty="0" smtClean="0">
              <a:latin typeface="Times New Roman" panose="02020603050405020304" pitchFamily="18" charset="0"/>
              <a:cs typeface="Times New Roman" panose="02020603050405020304" pitchFamily="18" charset="0"/>
            </a:endParaRPr>
          </a:p>
          <a:p>
            <a:pPr algn="just"/>
            <a:r>
              <a:rPr lang="ru-RU" b="1" dirty="0" smtClean="0">
                <a:latin typeface="Times New Roman" panose="02020603050405020304" pitchFamily="18" charset="0"/>
                <a:cs typeface="Times New Roman" panose="02020603050405020304" pitchFamily="18" charset="0"/>
              </a:rPr>
              <a:t>Знак </a:t>
            </a:r>
            <a:r>
              <a:rPr lang="ru-RU" b="1" dirty="0">
                <a:latin typeface="Times New Roman" panose="02020603050405020304" pitchFamily="18" charset="0"/>
                <a:cs typeface="Times New Roman" panose="02020603050405020304" pitchFamily="18" charset="0"/>
              </a:rPr>
              <a:t>соответствия</a:t>
            </a:r>
            <a:r>
              <a:rPr lang="ru-RU" dirty="0">
                <a:latin typeface="Times New Roman" panose="02020603050405020304" pitchFamily="18" charset="0"/>
                <a:cs typeface="Times New Roman" panose="02020603050405020304" pitchFamily="18" charset="0"/>
              </a:rPr>
              <a:t> - обозначение, служащее для информирования приобретателей, в том числе потребителей, о соответствии объекта сертификации требованиям системы добровольной сертификации или национальному стандарту</a:t>
            </a:r>
          </a:p>
          <a:p>
            <a:endParaRPr lang="ru-RU"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606246" y="4759263"/>
            <a:ext cx="537754" cy="369332"/>
          </a:xfrm>
          <a:prstGeom prst="rect">
            <a:avLst/>
          </a:prstGeom>
          <a:noFill/>
        </p:spPr>
        <p:txBody>
          <a:bodyPr wrap="square" rtlCol="0">
            <a:spAutoFit/>
          </a:bodyPr>
          <a:lstStyle/>
          <a:p>
            <a:r>
              <a:rPr lang="ru-RU" dirty="0" smtClean="0"/>
              <a:t>17</a:t>
            </a:r>
            <a:endParaRPr lang="ru-RU" dirty="0"/>
          </a:p>
        </p:txBody>
      </p:sp>
    </p:spTree>
    <p:extLst>
      <p:ext uri="{BB962C8B-B14F-4D97-AF65-F5344CB8AC3E}">
        <p14:creationId xmlns:p14="http://schemas.microsoft.com/office/powerpoint/2010/main" val="143976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0574" y="424070"/>
            <a:ext cx="8203096" cy="3693319"/>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В зависимости от заинтересованности сторон </a:t>
            </a:r>
            <a:r>
              <a:rPr lang="ru-RU" b="1" dirty="0">
                <a:latin typeface="Times New Roman" panose="02020603050405020304" pitchFamily="18" charset="0"/>
                <a:cs typeface="Times New Roman" panose="02020603050405020304" pitchFamily="18" charset="0"/>
              </a:rPr>
              <a:t>системы сертифи­кации бывают национальными, региональными, международными</a:t>
            </a:r>
            <a:r>
              <a:rPr lang="ru-RU" b="1" dirty="0" smtClean="0">
                <a:latin typeface="Times New Roman" panose="02020603050405020304" pitchFamily="18" charset="0"/>
                <a:cs typeface="Times New Roman" panose="02020603050405020304" pitchFamily="18" charset="0"/>
              </a:rPr>
              <a:t>.</a:t>
            </a:r>
          </a:p>
          <a:p>
            <a:endParaRPr lang="ru-RU" dirty="0">
              <a:latin typeface="Times New Roman" panose="02020603050405020304" pitchFamily="18" charset="0"/>
              <a:cs typeface="Times New Roman" panose="02020603050405020304" pitchFamily="18" charset="0"/>
            </a:endParaRPr>
          </a:p>
          <a:p>
            <a:pPr algn="just"/>
            <a:r>
              <a:rPr lang="ru-RU" b="1" dirty="0">
                <a:latin typeface="Times New Roman" panose="02020603050405020304" pitchFamily="18" charset="0"/>
                <a:cs typeface="Times New Roman" panose="02020603050405020304" pitchFamily="18" charset="0"/>
              </a:rPr>
              <a:t>Международная система</a:t>
            </a:r>
            <a:r>
              <a:rPr lang="ru-RU" dirty="0">
                <a:latin typeface="Times New Roman" panose="02020603050405020304" pitchFamily="18" charset="0"/>
                <a:cs typeface="Times New Roman" panose="02020603050405020304" pitchFamily="18" charset="0"/>
              </a:rPr>
              <a:t> сертификации создается на уровне ряда стран из любых регионов мира правительственной международной орга­низацией. Ведущее место в этой области деятельности принадлежит  ISO</a:t>
            </a:r>
            <a:r>
              <a:rPr lang="ru-RU" dirty="0" smtClean="0">
                <a:latin typeface="Times New Roman" panose="02020603050405020304" pitchFamily="18" charset="0"/>
                <a:cs typeface="Times New Roman" panose="02020603050405020304" pitchFamily="18" charset="0"/>
              </a:rPr>
              <a:t>. </a:t>
            </a:r>
          </a:p>
          <a:p>
            <a:pPr algn="just"/>
            <a:endParaRPr lang="ru-RU" dirty="0" smtClean="0">
              <a:latin typeface="Times New Roman" panose="02020603050405020304" pitchFamily="18" charset="0"/>
              <a:cs typeface="Times New Roman" panose="02020603050405020304" pitchFamily="18" charset="0"/>
            </a:endParaRPr>
          </a:p>
          <a:p>
            <a:pPr algn="just"/>
            <a:r>
              <a:rPr lang="ru-RU" b="1" dirty="0" smtClean="0">
                <a:latin typeface="Times New Roman" panose="02020603050405020304" pitchFamily="18" charset="0"/>
                <a:cs typeface="Times New Roman" panose="02020603050405020304" pitchFamily="18" charset="0"/>
              </a:rPr>
              <a:t>Национальная </a:t>
            </a:r>
            <a:r>
              <a:rPr lang="ru-RU" b="1" dirty="0">
                <a:latin typeface="Times New Roman" panose="02020603050405020304" pitchFamily="18" charset="0"/>
                <a:cs typeface="Times New Roman" panose="02020603050405020304" pitchFamily="18" charset="0"/>
              </a:rPr>
              <a:t>система сертификации</a:t>
            </a:r>
            <a:r>
              <a:rPr lang="ru-RU" dirty="0">
                <a:latin typeface="Times New Roman" panose="02020603050405020304" pitchFamily="18" charset="0"/>
                <a:cs typeface="Times New Roman" panose="02020603050405020304" pitchFamily="18" charset="0"/>
              </a:rPr>
              <a:t> создается на националь­ном уровне. В качестве национального органа по сертификации в Российской Федерации определено в настоящее время Федеральное агентство по техническому регулированию и метрологии</a:t>
            </a:r>
            <a:r>
              <a:rPr lang="ru-RU" dirty="0" smtClean="0">
                <a:latin typeface="Times New Roman" panose="02020603050405020304" pitchFamily="18" charset="0"/>
                <a:cs typeface="Times New Roman" panose="02020603050405020304" pitchFamily="18" charset="0"/>
              </a:rPr>
              <a:t>.</a:t>
            </a:r>
          </a:p>
          <a:p>
            <a:pPr algn="just"/>
            <a:r>
              <a:rPr lang="ru-RU" dirty="0" smtClean="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606246" y="4759263"/>
            <a:ext cx="537754" cy="369332"/>
          </a:xfrm>
          <a:prstGeom prst="rect">
            <a:avLst/>
          </a:prstGeom>
          <a:noFill/>
        </p:spPr>
        <p:txBody>
          <a:bodyPr wrap="square" rtlCol="0">
            <a:spAutoFit/>
          </a:bodyPr>
          <a:lstStyle/>
          <a:p>
            <a:r>
              <a:rPr lang="ru-RU" dirty="0" smtClean="0"/>
              <a:t>18</a:t>
            </a:r>
            <a:endParaRPr lang="ru-RU" dirty="0"/>
          </a:p>
        </p:txBody>
      </p:sp>
    </p:spTree>
    <p:extLst>
      <p:ext uri="{BB962C8B-B14F-4D97-AF65-F5344CB8AC3E}">
        <p14:creationId xmlns:p14="http://schemas.microsoft.com/office/powerpoint/2010/main" val="4163234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265889" y="268806"/>
            <a:ext cx="6982636" cy="4878259"/>
          </a:xfrm>
          <a:prstGeom prst="rect">
            <a:avLst/>
          </a:prstGeom>
          <a:solidFill>
            <a:schemeClr val="bg1"/>
          </a:solidFill>
        </p:spPr>
        <p:txBody>
          <a:bodyPr wrap="square" rtlCol="0">
            <a:spAutoFit/>
          </a:bodyPr>
          <a:lstStyle/>
          <a:p>
            <a:pPr algn="just">
              <a:spcAft>
                <a:spcPts val="600"/>
              </a:spcAft>
            </a:pPr>
            <a:r>
              <a:rPr lang="ru-RU" b="1" dirty="0" smtClean="0">
                <a:solidFill>
                  <a:srgbClr val="FF0000"/>
                </a:solidFill>
                <a:latin typeface="Times New Roman" pitchFamily="18" charset="0"/>
                <a:cs typeface="Times New Roman" pitchFamily="18" charset="0"/>
              </a:rPr>
              <a:t>1. История сертификации</a:t>
            </a:r>
          </a:p>
          <a:p>
            <a:pPr indent="457200" algn="just"/>
            <a:r>
              <a:rPr lang="ru-RU" dirty="0" smtClean="0">
                <a:latin typeface="Times New Roman" pitchFamily="18" charset="0"/>
                <a:cs typeface="Times New Roman" pitchFamily="18" charset="0"/>
              </a:rPr>
              <a:t>Термин "сертификат" известен с XIX в. и в переводе с латыни означает "сделано правильно".</a:t>
            </a:r>
          </a:p>
          <a:p>
            <a:pPr indent="457200" algn="just"/>
            <a:r>
              <a:rPr lang="ru-RU" dirty="0" smtClean="0">
                <a:latin typeface="Times New Roman" pitchFamily="18" charset="0"/>
                <a:cs typeface="Times New Roman" pitchFamily="18" charset="0"/>
              </a:rPr>
              <a:t>Археологи отнесли ко 2 в. до н.э. «строительные нормативные документы для сооружения колонн из бронзы».</a:t>
            </a:r>
          </a:p>
          <a:p>
            <a:pPr indent="457200" algn="just"/>
            <a:r>
              <a:rPr lang="ru-RU" dirty="0" smtClean="0">
                <a:latin typeface="Times New Roman" pitchFamily="18" charset="0"/>
                <a:cs typeface="Times New Roman" pitchFamily="18" charset="0"/>
              </a:rPr>
              <a:t>Известно, что производители товаров издавна гарантировали качество своих изделий, в том числе письменно, т.е., снабжали их «заявлениями о соответствии». Диапазон таких заявлений был весьма широк. Он охватывал даже произведения искусства. Сохранились свидетельства о том, что знаменитые художники эпохи Возрождения гарантировали сохранность своих картин в течении 300 лет.</a:t>
            </a:r>
          </a:p>
          <a:p>
            <a:pPr indent="457200" algn="just"/>
            <a:r>
              <a:rPr lang="ru-RU" dirty="0" smtClean="0">
                <a:latin typeface="Times New Roman" pitchFamily="18" charset="0"/>
                <a:cs typeface="Times New Roman" pitchFamily="18" charset="0"/>
              </a:rPr>
              <a:t>В 1926 году официальное понятие «сертификация» появилось в Англии. Стандартизация продукции стала необходима. Вскоре к этой системе подключилась Канада и Индия, а затем и другие государства. </a:t>
            </a:r>
          </a:p>
          <a:p>
            <a:pPr indent="457200" algn="just"/>
            <a:endParaRPr lang="ru-RU" dirty="0" smtClean="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3"/>
          <a:srcRect/>
          <a:stretch>
            <a:fillRect/>
          </a:stretch>
        </p:blipFill>
        <p:spPr bwMode="auto">
          <a:xfrm>
            <a:off x="7194095" y="745736"/>
            <a:ext cx="1895475" cy="3743325"/>
          </a:xfrm>
          <a:prstGeom prst="rect">
            <a:avLst/>
          </a:prstGeom>
          <a:noFill/>
          <a:ln w="9525">
            <a:noFill/>
            <a:miter lim="800000"/>
            <a:headEnd/>
            <a:tailEnd/>
          </a:ln>
        </p:spPr>
      </p:pic>
      <p:sp>
        <p:nvSpPr>
          <p:cNvPr id="7" name="TextBox 6"/>
          <p:cNvSpPr txBox="1"/>
          <p:nvPr/>
        </p:nvSpPr>
        <p:spPr>
          <a:xfrm>
            <a:off x="8586281" y="4786009"/>
            <a:ext cx="557719" cy="369332"/>
          </a:xfrm>
          <a:prstGeom prst="rect">
            <a:avLst/>
          </a:prstGeom>
          <a:noFill/>
        </p:spPr>
        <p:txBody>
          <a:bodyPr wrap="square" rtlCol="0">
            <a:spAutoFit/>
          </a:bodyPr>
          <a:lstStyle/>
          <a:p>
            <a:r>
              <a:rPr lang="ru-RU" dirty="0" smtClean="0"/>
              <a:t>1</a:t>
            </a:r>
            <a:endParaRPr lang="ru-RU" dirty="0"/>
          </a:p>
        </p:txBody>
      </p:sp>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0574" y="424070"/>
            <a:ext cx="8203096" cy="3693319"/>
          </a:xfrm>
          <a:prstGeom prst="rect">
            <a:avLst/>
          </a:prstGeom>
          <a:noFill/>
        </p:spPr>
        <p:txBody>
          <a:bodyPr wrap="square" rtlCol="0">
            <a:spAutoFit/>
          </a:bodyPr>
          <a:lstStyle/>
          <a:p>
            <a:pPr algn="just"/>
            <a:r>
              <a:rPr lang="ru-RU" b="1" dirty="0" smtClean="0">
                <a:latin typeface="Times New Roman" panose="02020603050405020304" pitchFamily="18" charset="0"/>
                <a:cs typeface="Times New Roman" panose="02020603050405020304" pitchFamily="18" charset="0"/>
              </a:rPr>
              <a:t>Региональная </a:t>
            </a:r>
            <a:r>
              <a:rPr lang="ru-RU" b="1" dirty="0">
                <a:latin typeface="Times New Roman" panose="02020603050405020304" pitchFamily="18" charset="0"/>
                <a:cs typeface="Times New Roman" panose="02020603050405020304" pitchFamily="18" charset="0"/>
              </a:rPr>
              <a:t>система</a:t>
            </a:r>
            <a:r>
              <a:rPr lang="ru-RU" dirty="0">
                <a:latin typeface="Times New Roman" panose="02020603050405020304" pitchFamily="18" charset="0"/>
                <a:cs typeface="Times New Roman" panose="02020603050405020304" pitchFamily="18" charset="0"/>
              </a:rPr>
              <a:t> сертификации создается на уровне регионов на основании федеральной системы</a:t>
            </a:r>
            <a:r>
              <a:rPr lang="ru-RU" dirty="0" smtClean="0">
                <a:latin typeface="Times New Roman" panose="02020603050405020304" pitchFamily="18" charset="0"/>
                <a:cs typeface="Times New Roman" panose="02020603050405020304" pitchFamily="18" charset="0"/>
              </a:rPr>
              <a:t>.</a:t>
            </a:r>
          </a:p>
          <a:p>
            <a:pPr algn="just"/>
            <a:endParaRPr lang="ru-RU" b="1" dirty="0">
              <a:latin typeface="Times New Roman" panose="02020603050405020304" pitchFamily="18" charset="0"/>
              <a:cs typeface="Times New Roman" panose="02020603050405020304" pitchFamily="18" charset="0"/>
            </a:endParaRPr>
          </a:p>
          <a:p>
            <a:pPr algn="just"/>
            <a:r>
              <a:rPr lang="ru-RU" b="1" dirty="0" smtClean="0">
                <a:latin typeface="Times New Roman" panose="02020603050405020304" pitchFamily="18" charset="0"/>
                <a:cs typeface="Times New Roman" panose="02020603050405020304" pitchFamily="18" charset="0"/>
              </a:rPr>
              <a:t>Система </a:t>
            </a:r>
            <a:r>
              <a:rPr lang="ru-RU" b="1" dirty="0">
                <a:latin typeface="Times New Roman" panose="02020603050405020304" pitchFamily="18" charset="0"/>
                <a:cs typeface="Times New Roman" panose="02020603050405020304" pitchFamily="18" charset="0"/>
              </a:rPr>
              <a:t>сертификации ГОСТ Р</a:t>
            </a:r>
            <a:r>
              <a:rPr lang="ru-RU" dirty="0">
                <a:latin typeface="Times New Roman" panose="02020603050405020304" pitchFamily="18" charset="0"/>
                <a:cs typeface="Times New Roman" panose="02020603050405020304" pitchFamily="18" charset="0"/>
              </a:rPr>
              <a:t> представляет собой совокупность систем сертификации однородной продукции. Первой российской сис­темой обязательной сертификации стала Система ГОСТ Р. Система сертификации ГОСТ Р - самая крупная в России, она охватывает все виды продукции, которые подлежат сертификации в соответствии с За­коном «О защите прав потребителей» и другими законодательными ак­тами, касающимися отдельных видов продукции. Практика показывает, что заявители на добровольную сертификацию также чаще всего обращаются в эту систему.</a:t>
            </a:r>
          </a:p>
          <a:p>
            <a:pPr algn="just"/>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606246" y="4759263"/>
            <a:ext cx="537754" cy="369332"/>
          </a:xfrm>
          <a:prstGeom prst="rect">
            <a:avLst/>
          </a:prstGeom>
          <a:noFill/>
        </p:spPr>
        <p:txBody>
          <a:bodyPr wrap="square" rtlCol="0">
            <a:spAutoFit/>
          </a:bodyPr>
          <a:lstStyle/>
          <a:p>
            <a:r>
              <a:rPr lang="ru-RU" dirty="0" smtClean="0"/>
              <a:t>19</a:t>
            </a:r>
            <a:endParaRPr lang="ru-RU" dirty="0"/>
          </a:p>
        </p:txBody>
      </p:sp>
    </p:spTree>
    <p:extLst>
      <p:ext uri="{BB962C8B-B14F-4D97-AF65-F5344CB8AC3E}">
        <p14:creationId xmlns:p14="http://schemas.microsoft.com/office/powerpoint/2010/main" val="3696191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488516" y="481905"/>
            <a:ext cx="8188542" cy="4175062"/>
          </a:xfrm>
          <a:solidFill>
            <a:schemeClr val="bg1"/>
          </a:solidFill>
        </p:spPr>
        <p:txBody>
          <a:bodyPr>
            <a:normAutofit/>
          </a:bodyPr>
          <a:lstStyle/>
          <a:p>
            <a:pPr algn="just">
              <a:spcBef>
                <a:spcPts val="0"/>
              </a:spcBef>
              <a:spcAft>
                <a:spcPts val="600"/>
              </a:spcAft>
            </a:pPr>
            <a:r>
              <a:rPr lang="ru-RU" sz="1800" b="1" dirty="0" smtClean="0">
                <a:solidFill>
                  <a:schemeClr val="tx1"/>
                </a:solidFill>
                <a:latin typeface="Times New Roman" pitchFamily="18" charset="0"/>
                <a:cs typeface="Times New Roman" pitchFamily="18" charset="0"/>
              </a:rPr>
              <a:t>Международное сотрудничество в сфере сертификации</a:t>
            </a:r>
            <a:endParaRPr lang="ru-RU" sz="1800" b="1" dirty="0" smtClean="0">
              <a:solidFill>
                <a:schemeClr val="tx1"/>
              </a:solidFill>
              <a:latin typeface="Times New Roman"/>
              <a:cs typeface="Times New Roman"/>
            </a:endParaRPr>
          </a:p>
          <a:p>
            <a:pPr indent="457200" algn="just">
              <a:spcBef>
                <a:spcPts val="0"/>
              </a:spcBef>
            </a:pPr>
            <a:r>
              <a:rPr lang="ru-RU" sz="1800" dirty="0" smtClean="0">
                <a:solidFill>
                  <a:schemeClr val="tx1"/>
                </a:solidFill>
                <a:latin typeface="Times New Roman"/>
                <a:cs typeface="Times New Roman"/>
              </a:rPr>
              <a:t>Сертификация в международной торговле является одним из средств нетарифного регулирования, смысл которого сводится к защите прав потребителей своей страны при импорте и содействию успеху изготовителей-экспортеров на внешних рынках. Для изготовителя-экспортера особую значимость приобретает наличие сертификата соответствия, признаваемого в международном масштабе.</a:t>
            </a:r>
          </a:p>
          <a:p>
            <a:pPr indent="457200" algn="just">
              <a:spcBef>
                <a:spcPts val="0"/>
              </a:spcBef>
            </a:pPr>
            <a:r>
              <a:rPr lang="ru-RU" sz="1800" dirty="0" smtClean="0">
                <a:solidFill>
                  <a:schemeClr val="tx1"/>
                </a:solidFill>
                <a:latin typeface="Times New Roman"/>
                <a:cs typeface="Times New Roman"/>
              </a:rPr>
              <a:t>Согласно российскому законодательству контроль за вывозимыми товарами возложен на таможенные органы. В некоторых странах, например, в Японии, экспортируемые страны подлежат обязательной сертификации предпочтительно в международных системах, что обеспечивает беспрепятственное признание сертификата в любой принимающей стране. </a:t>
            </a:r>
          </a:p>
        </p:txBody>
      </p:sp>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20</a:t>
            </a:r>
            <a:endParaRPr lang="ru-RU"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86281" y="4786009"/>
            <a:ext cx="557719" cy="369332"/>
          </a:xfrm>
          <a:prstGeom prst="rect">
            <a:avLst/>
          </a:prstGeom>
          <a:noFill/>
        </p:spPr>
        <p:txBody>
          <a:bodyPr wrap="square" rtlCol="0">
            <a:spAutoFit/>
          </a:bodyPr>
          <a:lstStyle/>
          <a:p>
            <a:r>
              <a:rPr lang="ru-RU" dirty="0" smtClean="0"/>
              <a:t>21</a:t>
            </a:r>
            <a:endParaRPr lang="ru-RU" dirty="0"/>
          </a:p>
        </p:txBody>
      </p:sp>
      <p:sp>
        <p:nvSpPr>
          <p:cNvPr id="5" name="Прямоугольник 4"/>
          <p:cNvSpPr/>
          <p:nvPr/>
        </p:nvSpPr>
        <p:spPr>
          <a:xfrm>
            <a:off x="450574" y="530088"/>
            <a:ext cx="8135707" cy="3416320"/>
          </a:xfrm>
          <a:prstGeom prst="rect">
            <a:avLst/>
          </a:prstGeom>
        </p:spPr>
        <p:txBody>
          <a:bodyPr wrap="square">
            <a:spAutoFit/>
          </a:bodyPr>
          <a:lstStyle/>
          <a:p>
            <a:pPr indent="457200" algn="just"/>
            <a:r>
              <a:rPr lang="ru-RU" dirty="0" smtClean="0"/>
              <a:t> </a:t>
            </a:r>
            <a:r>
              <a:rPr lang="ru-RU" u="sng" dirty="0" smtClean="0">
                <a:latin typeface="Times New Roman" pitchFamily="18" charset="0"/>
                <a:cs typeface="Times New Roman" pitchFamily="18" charset="0"/>
              </a:rPr>
              <a:t>Основными направлениями работ в области международного сотрудничества являются </a:t>
            </a:r>
            <a:r>
              <a:rPr lang="ru-RU" dirty="0" smtClean="0">
                <a:latin typeface="Times New Roman" pitchFamily="18" charset="0"/>
                <a:cs typeface="Times New Roman" pitchFamily="18" charset="0"/>
              </a:rPr>
              <a:t>(сайт </a:t>
            </a:r>
            <a:r>
              <a:rPr lang="ru-RU" dirty="0" err="1" smtClean="0">
                <a:latin typeface="Times New Roman" pitchFamily="18" charset="0"/>
                <a:cs typeface="Times New Roman" pitchFamily="18" charset="0"/>
              </a:rPr>
              <a:t>Росстандарт</a:t>
            </a:r>
            <a:r>
              <a:rPr lang="ru-RU" dirty="0" smtClean="0">
                <a:latin typeface="Times New Roman" pitchFamily="18" charset="0"/>
                <a:cs typeface="Times New Roman" pitchFamily="18" charset="0"/>
              </a:rPr>
              <a:t>):</a:t>
            </a:r>
          </a:p>
          <a:p>
            <a:pPr algn="just">
              <a:buFont typeface="Wingdings" pitchFamily="2" charset="2"/>
              <a:buChar char="ü"/>
            </a:pPr>
            <a:r>
              <a:rPr lang="ru-RU" dirty="0" smtClean="0">
                <a:latin typeface="Times New Roman" pitchFamily="18" charset="0"/>
                <a:cs typeface="Times New Roman" pitchFamily="18" charset="0"/>
              </a:rPr>
              <a:t>участие и защита интересов России в деятельности международных (региональных) организаций по стандартизации, метрологии и сертификации;</a:t>
            </a:r>
          </a:p>
          <a:p>
            <a:pPr algn="just">
              <a:buFont typeface="Wingdings" pitchFamily="2" charset="2"/>
              <a:buChar char="ü"/>
            </a:pPr>
            <a:r>
              <a:rPr lang="ru-RU" dirty="0" smtClean="0">
                <a:latin typeface="Times New Roman" pitchFamily="18" charset="0"/>
                <a:cs typeface="Times New Roman" pitchFamily="18" charset="0"/>
              </a:rPr>
              <a:t>обеспечение ведущей роли России в деятельности по межгосударственной стандартизации, метрологии и сертификации в рамках СНГ;</a:t>
            </a:r>
          </a:p>
          <a:p>
            <a:pPr algn="just">
              <a:buFont typeface="Wingdings" pitchFamily="2" charset="2"/>
              <a:buChar char="ü"/>
            </a:pPr>
            <a:r>
              <a:rPr lang="ru-RU" dirty="0" smtClean="0">
                <a:latin typeface="Times New Roman" pitchFamily="18" charset="0"/>
                <a:cs typeface="Times New Roman" pitchFamily="18" charset="0"/>
              </a:rPr>
              <a:t>обеспечение присоединения России к Всемирной торговой организации (ВТО);</a:t>
            </a:r>
          </a:p>
          <a:p>
            <a:pPr algn="just">
              <a:buFont typeface="Wingdings" pitchFamily="2" charset="2"/>
              <a:buChar char="ü"/>
            </a:pPr>
            <a:r>
              <a:rPr lang="ru-RU" dirty="0" smtClean="0">
                <a:latin typeface="Times New Roman" pitchFamily="18" charset="0"/>
                <a:cs typeface="Times New Roman" pitchFamily="18" charset="0"/>
              </a:rPr>
              <a:t>гармонизация национальных стандартов Российской Федерации, правил и процедур подтверждения соответствия продукции и услуг установленным требованиям с международно признанными стандартами, правилами и процедурами;</a:t>
            </a:r>
          </a:p>
          <a:p>
            <a:pPr algn="just">
              <a:buFont typeface="Wingdings" pitchFamily="2" charset="2"/>
              <a:buChar char="ü"/>
            </a:pPr>
            <a:r>
              <a:rPr lang="ru-RU" dirty="0" smtClean="0">
                <a:latin typeface="Times New Roman" pitchFamily="18" charset="0"/>
                <a:cs typeface="Times New Roman" pitchFamily="18" charset="0"/>
              </a:rPr>
              <a:t>защита национальных интересов и обеспечение национальной безопасности;</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86281" y="4774168"/>
            <a:ext cx="557719" cy="369332"/>
          </a:xfrm>
          <a:prstGeom prst="rect">
            <a:avLst/>
          </a:prstGeom>
          <a:noFill/>
        </p:spPr>
        <p:txBody>
          <a:bodyPr wrap="square" rtlCol="0">
            <a:spAutoFit/>
          </a:bodyPr>
          <a:lstStyle/>
          <a:p>
            <a:r>
              <a:rPr lang="ru-RU" dirty="0" smtClean="0"/>
              <a:t>22</a:t>
            </a:r>
            <a:endParaRPr lang="ru-RU" dirty="0"/>
          </a:p>
        </p:txBody>
      </p:sp>
      <p:sp>
        <p:nvSpPr>
          <p:cNvPr id="5" name="Прямоугольник 4"/>
          <p:cNvSpPr/>
          <p:nvPr/>
        </p:nvSpPr>
        <p:spPr>
          <a:xfrm>
            <a:off x="569842" y="1113183"/>
            <a:ext cx="8016439" cy="2031325"/>
          </a:xfrm>
          <a:prstGeom prst="rect">
            <a:avLst/>
          </a:prstGeom>
        </p:spPr>
        <p:txBody>
          <a:bodyPr wrap="square">
            <a:spAutoFit/>
          </a:bodyPr>
          <a:lstStyle/>
          <a:p>
            <a:pPr algn="just">
              <a:buFont typeface="Wingdings" pitchFamily="2" charset="2"/>
              <a:buChar char="ü"/>
            </a:pPr>
            <a:r>
              <a:rPr lang="ru-RU" dirty="0" smtClean="0">
                <a:latin typeface="Times New Roman" pitchFamily="18" charset="0"/>
                <a:cs typeface="Times New Roman" pitchFamily="18" charset="0"/>
              </a:rPr>
              <a:t>повышение конкурентоспособности отечественной продукции, расширение экспорта продукции и услуг и объемов импортозамещения;</a:t>
            </a:r>
          </a:p>
          <a:p>
            <a:pPr algn="just">
              <a:buFont typeface="Wingdings" pitchFamily="2" charset="2"/>
              <a:buChar char="ü"/>
            </a:pPr>
            <a:r>
              <a:rPr lang="ru-RU" dirty="0" smtClean="0">
                <a:latin typeface="Times New Roman" pitchFamily="18" charset="0"/>
                <a:cs typeface="Times New Roman" pitchFamily="18" charset="0"/>
              </a:rPr>
              <a:t>выполнение международных обязательств и повышение авторитета России на международной арене.</a:t>
            </a:r>
          </a:p>
          <a:p>
            <a:pPr indent="457200" algn="just"/>
            <a:r>
              <a:rPr lang="ru-RU" dirty="0" smtClean="0">
                <a:latin typeface="Times New Roman" pitchFamily="18" charset="0"/>
                <a:cs typeface="Times New Roman" pitchFamily="18" charset="0"/>
              </a:rPr>
              <a:t>В соответствии с Постановлением Правительства Российской Федерации от 17 июня 2004 г. N 294 Федеральное агентство по техническому регулированию и метрологии не имеет представительств за рубежом.</a:t>
            </a:r>
            <a:endParaRPr lang="ru-RU" dirty="0">
              <a:latin typeface="Times New Roman" pitchFamily="18" charset="0"/>
              <a:cs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241300" y="168755"/>
            <a:ext cx="8648700" cy="4696794"/>
          </a:xfrm>
          <a:solidFill>
            <a:schemeClr val="bg1"/>
          </a:solidFill>
        </p:spPr>
        <p:txBody>
          <a:bodyPr>
            <a:noAutofit/>
          </a:bodyPr>
          <a:lstStyle/>
          <a:p>
            <a:pPr indent="457200" algn="just">
              <a:spcBef>
                <a:spcPts val="0"/>
              </a:spcBef>
              <a:spcAft>
                <a:spcPts val="1200"/>
              </a:spcAft>
            </a:pPr>
            <a:r>
              <a:rPr lang="ru-RU" sz="1800" b="1" dirty="0" smtClean="0">
                <a:solidFill>
                  <a:schemeClr val="tx1"/>
                </a:solidFill>
                <a:latin typeface="Times New Roman" pitchFamily="18" charset="0"/>
                <a:cs typeface="Times New Roman" pitchFamily="18" charset="0"/>
              </a:rPr>
              <a:t>Международные организации в сфере сертификации</a:t>
            </a:r>
          </a:p>
          <a:p>
            <a:pPr indent="457200" algn="just">
              <a:spcBef>
                <a:spcPts val="0"/>
              </a:spcBef>
            </a:pPr>
            <a:r>
              <a:rPr lang="ru-RU" sz="1800" dirty="0" smtClean="0">
                <a:solidFill>
                  <a:schemeClr val="tx1"/>
                </a:solidFill>
                <a:latin typeface="Times New Roman" pitchFamily="18" charset="0"/>
                <a:cs typeface="Times New Roman" pitchFamily="18" charset="0"/>
              </a:rPr>
              <a:t>Крупнейшей международной организацией является </a:t>
            </a:r>
            <a:r>
              <a:rPr lang="ru-RU" sz="1800" b="1" dirty="0" smtClean="0">
                <a:solidFill>
                  <a:srgbClr val="FF0000"/>
                </a:solidFill>
                <a:latin typeface="Times New Roman" pitchFamily="18" charset="0"/>
                <a:cs typeface="Times New Roman" pitchFamily="18" charset="0"/>
              </a:rPr>
              <a:t>Генеральное соглашение по тарифам и торговле (англ. </a:t>
            </a:r>
            <a:r>
              <a:rPr lang="en-US" sz="1800" b="1" dirty="0" smtClean="0">
                <a:solidFill>
                  <a:srgbClr val="FF0000"/>
                </a:solidFill>
                <a:latin typeface="Times New Roman" pitchFamily="18" charset="0"/>
                <a:cs typeface="Times New Roman" pitchFamily="18" charset="0"/>
              </a:rPr>
              <a:t>General Agreement on Tariffs and Trade, GATT,  </a:t>
            </a:r>
            <a:r>
              <a:rPr lang="ru-RU" sz="1800" b="1" dirty="0" smtClean="0">
                <a:solidFill>
                  <a:srgbClr val="FF0000"/>
                </a:solidFill>
                <a:latin typeface="Times New Roman" pitchFamily="18" charset="0"/>
                <a:cs typeface="Times New Roman" pitchFamily="18" charset="0"/>
              </a:rPr>
              <a:t>ГАТТ)</a:t>
            </a:r>
            <a:r>
              <a:rPr lang="ru-RU" sz="1800" dirty="0" smtClean="0">
                <a:solidFill>
                  <a:schemeClr val="tx1"/>
                </a:solidFill>
                <a:latin typeface="Times New Roman" pitchFamily="18" charset="0"/>
                <a:cs typeface="Times New Roman" pitchFamily="18" charset="0"/>
              </a:rPr>
              <a:t>, содержащее специальные рекомендации для его участников (около 100 стран) в области стандартизации и сертификации. </a:t>
            </a:r>
          </a:p>
          <a:p>
            <a:pPr indent="457200" algn="just">
              <a:spcBef>
                <a:spcPts val="0"/>
              </a:spcBef>
            </a:pPr>
            <a:r>
              <a:rPr lang="ru-RU" sz="1800" dirty="0" smtClean="0">
                <a:solidFill>
                  <a:schemeClr val="tx1"/>
                </a:solidFill>
                <a:latin typeface="Times New Roman" pitchFamily="18" charset="0"/>
                <a:cs typeface="Times New Roman" pitchFamily="18" charset="0"/>
              </a:rPr>
              <a:t>ГАТТ – международное </a:t>
            </a:r>
            <a:r>
              <a:rPr lang="ru-RU" sz="1800" u="sng" dirty="0" smtClean="0">
                <a:solidFill>
                  <a:schemeClr val="tx1"/>
                </a:solidFill>
                <a:latin typeface="Times New Roman" pitchFamily="18" charset="0"/>
                <a:cs typeface="Times New Roman" pitchFamily="18" charset="0"/>
              </a:rPr>
              <a:t>соглашение</a:t>
            </a:r>
            <a:r>
              <a:rPr lang="ru-RU" sz="1800" dirty="0" smtClean="0">
                <a:solidFill>
                  <a:schemeClr val="tx1"/>
                </a:solidFill>
                <a:latin typeface="Times New Roman" pitchFamily="18" charset="0"/>
                <a:cs typeface="Times New Roman" pitchFamily="18" charset="0"/>
              </a:rPr>
              <a:t>, заключенное в 1947 г. с целью восстановления экономики после Второй мировой войны, которое на протяжении почти 50 лет выполняло функции международной организации (ныне – Всемирная торговая организация). Основная цель ГАТТ – снижение барьеров в международной торговле (снижение тарифных барьеров, количественные ограничения (импортная квота), субсидия торговли). Изначально было заключено между США и Великобританией. СССР не был включен в соглашение, т.к. отказался вступать в МВФ (международный валютный фонд) и МБРР (международный банк реконструкции и развития), из-за опасений, что влияние США в этих организациях не позволит учитывать интересы СССР в должной степени.</a:t>
            </a:r>
          </a:p>
          <a:p>
            <a:pPr indent="457200" algn="just">
              <a:spcBef>
                <a:spcPts val="0"/>
              </a:spcBef>
            </a:pPr>
            <a:r>
              <a:rPr lang="ru-RU" sz="1800" dirty="0" smtClean="0">
                <a:solidFill>
                  <a:schemeClr val="tx1"/>
                </a:solidFill>
                <a:latin typeface="Times New Roman" pitchFamily="18" charset="0"/>
                <a:cs typeface="Times New Roman" pitchFamily="18" charset="0"/>
              </a:rPr>
              <a:t>ГАТТ снизил таможенную пошлину с 40% (момент подписания договора) до 4% (середина 90-х).</a:t>
            </a:r>
          </a:p>
        </p:txBody>
      </p:sp>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23</a:t>
            </a:r>
            <a:endParaRPr lang="ru-RU"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50936" y="388307"/>
            <a:ext cx="8430017" cy="4247317"/>
          </a:xfrm>
          <a:prstGeom prst="rect">
            <a:avLst/>
          </a:prstGeom>
        </p:spPr>
        <p:txBody>
          <a:bodyPr wrap="square">
            <a:spAutoFit/>
          </a:bodyPr>
          <a:lstStyle/>
          <a:p>
            <a:pPr indent="457200" algn="just"/>
            <a:r>
              <a:rPr lang="ru-RU" dirty="0" smtClean="0">
                <a:solidFill>
                  <a:srgbClr val="210DB3"/>
                </a:solidFill>
                <a:latin typeface="Times New Roman" pitchFamily="18" charset="0"/>
                <a:cs typeface="Times New Roman" pitchFamily="18" charset="0"/>
              </a:rPr>
              <a:t>В результате долгих переговоров в 1994 году в </a:t>
            </a:r>
            <a:r>
              <a:rPr lang="ru-RU" dirty="0" err="1" smtClean="0">
                <a:solidFill>
                  <a:srgbClr val="210DB3"/>
                </a:solidFill>
                <a:latin typeface="Times New Roman" pitchFamily="18" charset="0"/>
                <a:cs typeface="Times New Roman" pitchFamily="18" charset="0"/>
              </a:rPr>
              <a:t>Марракеше</a:t>
            </a:r>
            <a:r>
              <a:rPr lang="ru-RU" dirty="0" smtClean="0">
                <a:solidFill>
                  <a:srgbClr val="210DB3"/>
                </a:solidFill>
                <a:latin typeface="Times New Roman" pitchFamily="18" charset="0"/>
                <a:cs typeface="Times New Roman" pitchFamily="18" charset="0"/>
              </a:rPr>
              <a:t> было подписано соглашение о создании </a:t>
            </a:r>
            <a:r>
              <a:rPr lang="ru-RU" u="sng" dirty="0" smtClean="0">
                <a:solidFill>
                  <a:srgbClr val="210DB3"/>
                </a:solidFill>
                <a:latin typeface="Times New Roman" pitchFamily="18" charset="0"/>
                <a:cs typeface="Times New Roman" pitchFamily="18" charset="0"/>
              </a:rPr>
              <a:t>ВТО</a:t>
            </a:r>
            <a:r>
              <a:rPr lang="ru-RU" dirty="0" smtClean="0">
                <a:solidFill>
                  <a:srgbClr val="210DB3"/>
                </a:solidFill>
                <a:latin typeface="Times New Roman" pitchFamily="18" charset="0"/>
                <a:cs typeface="Times New Roman" pitchFamily="18" charset="0"/>
              </a:rPr>
              <a:t>, вступившее в силу 1 января 1995 года. Страны-участницы достигли согласия о том, что в рамках этой организации будет не только регулироваться торговля товарами (что являлось предметом ГАТТ уже с 1948 года), но и в связи со все возрастающей ролью услуг в постиндустриальном обществе и их растущей долей в мировой торговле (на начало XXI века — около 20 %) принято Генеральное соглашение о торговле услугами (GATS), регулирующее эту область внешней торговли. Также в рамках </a:t>
            </a:r>
            <a:r>
              <a:rPr lang="ru-RU" dirty="0" err="1" smtClean="0">
                <a:solidFill>
                  <a:srgbClr val="210DB3"/>
                </a:solidFill>
                <a:latin typeface="Times New Roman" pitchFamily="18" charset="0"/>
                <a:cs typeface="Times New Roman" pitchFamily="18" charset="0"/>
              </a:rPr>
              <a:t>Марракешского</a:t>
            </a:r>
            <a:r>
              <a:rPr lang="ru-RU" dirty="0" smtClean="0">
                <a:solidFill>
                  <a:srgbClr val="210DB3"/>
                </a:solidFill>
                <a:latin typeface="Times New Roman" pitchFamily="18" charset="0"/>
                <a:cs typeface="Times New Roman" pitchFamily="18" charset="0"/>
              </a:rPr>
              <a:t> соглашения было принято Соглашение по торговым аспектам прав интеллектуальной собственности (</a:t>
            </a:r>
            <a:r>
              <a:rPr lang="ru-RU" dirty="0" err="1" smtClean="0">
                <a:solidFill>
                  <a:srgbClr val="210DB3"/>
                </a:solidFill>
                <a:latin typeface="Times New Roman" pitchFamily="18" charset="0"/>
                <a:cs typeface="Times New Roman" pitchFamily="18" charset="0"/>
              </a:rPr>
              <a:t>TRIPs</a:t>
            </a:r>
            <a:r>
              <a:rPr lang="ru-RU" dirty="0" smtClean="0">
                <a:solidFill>
                  <a:srgbClr val="210DB3"/>
                </a:solidFill>
                <a:latin typeface="Times New Roman" pitchFamily="18" charset="0"/>
                <a:cs typeface="Times New Roman" pitchFamily="18" charset="0"/>
              </a:rPr>
              <a:t>), регулирующее торговые вопросы прав на результаты интеллектуальной деятельности и являющееся неотъемлемой частью правового фундамента ВТО.</a:t>
            </a:r>
          </a:p>
          <a:p>
            <a:pPr indent="457200" algn="just"/>
            <a:r>
              <a:rPr lang="ru-RU" dirty="0" smtClean="0">
                <a:solidFill>
                  <a:srgbClr val="210DB3"/>
                </a:solidFill>
                <a:latin typeface="Times New Roman" pitchFamily="18" charset="0"/>
                <a:cs typeface="Times New Roman" pitchFamily="18" charset="0"/>
              </a:rPr>
              <a:t>Таким образом, спустя почти 50 лет после неудачных попыток создания международной организации и существования временной конструкции ГАТТ, регулирующей вопросы внешней торговли, с 1 января 1995 года ВТО приступила к работе.</a:t>
            </a:r>
            <a:endParaRPr lang="ru-RU" dirty="0">
              <a:solidFill>
                <a:srgbClr val="210DB3"/>
              </a:solidFill>
              <a:latin typeface="Times New Roman" pitchFamily="18" charset="0"/>
              <a:cs typeface="Times New Roman" pitchFamily="18" charset="0"/>
            </a:endParaRPr>
          </a:p>
        </p:txBody>
      </p:sp>
      <p:sp>
        <p:nvSpPr>
          <p:cNvPr id="5" name="TextBox 4"/>
          <p:cNvSpPr txBox="1"/>
          <p:nvPr/>
        </p:nvSpPr>
        <p:spPr>
          <a:xfrm>
            <a:off x="8606246" y="4759263"/>
            <a:ext cx="537754" cy="369332"/>
          </a:xfrm>
          <a:prstGeom prst="rect">
            <a:avLst/>
          </a:prstGeom>
          <a:noFill/>
        </p:spPr>
        <p:txBody>
          <a:bodyPr wrap="square" rtlCol="0">
            <a:spAutoFit/>
          </a:bodyPr>
          <a:lstStyle/>
          <a:p>
            <a:r>
              <a:rPr lang="ru-RU" dirty="0" smtClean="0"/>
              <a:t>24</a:t>
            </a:r>
            <a:endParaRPr lang="ru-RU"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241300" y="431801"/>
            <a:ext cx="8648700" cy="4175062"/>
          </a:xfrm>
          <a:solidFill>
            <a:schemeClr val="bg1"/>
          </a:solidFill>
        </p:spPr>
        <p:txBody>
          <a:bodyPr>
            <a:noAutofit/>
          </a:bodyPr>
          <a:lstStyle/>
          <a:p>
            <a:pPr indent="457200" algn="just">
              <a:spcBef>
                <a:spcPts val="0"/>
              </a:spcBef>
            </a:pPr>
            <a:r>
              <a:rPr lang="ru-RU" sz="1800" dirty="0" smtClean="0">
                <a:solidFill>
                  <a:schemeClr val="tx1"/>
                </a:solidFill>
                <a:latin typeface="Times New Roman"/>
                <a:cs typeface="Times New Roman"/>
              </a:rPr>
              <a:t>Среди наиболее авторитетных зарубежных организаций по проведению сертификации можно выделить Ллойд Регистр, Норске Веритас, Немецкое общество по сертификации систем качества, Британский институт стандартизации.</a:t>
            </a:r>
          </a:p>
          <a:p>
            <a:pPr indent="457200" algn="just">
              <a:spcBef>
                <a:spcPts val="0"/>
              </a:spcBef>
            </a:pPr>
            <a:endParaRPr lang="ru-RU" sz="1800" u="sng" dirty="0" smtClean="0">
              <a:solidFill>
                <a:schemeClr val="tx1"/>
              </a:solidFill>
              <a:latin typeface="Times New Roman"/>
              <a:cs typeface="Times New Roman"/>
            </a:endParaRPr>
          </a:p>
          <a:p>
            <a:pPr indent="457200" algn="just">
              <a:spcBef>
                <a:spcPts val="0"/>
              </a:spcBef>
            </a:pPr>
            <a:r>
              <a:rPr lang="ru-RU" sz="1800" u="sng" dirty="0" smtClean="0">
                <a:solidFill>
                  <a:schemeClr val="tx1"/>
                </a:solidFill>
                <a:latin typeface="Times New Roman"/>
                <a:cs typeface="Times New Roman"/>
              </a:rPr>
              <a:t>Регистр Ллойда </a:t>
            </a:r>
            <a:r>
              <a:rPr lang="ru-RU" sz="1800" dirty="0" smtClean="0">
                <a:solidFill>
                  <a:schemeClr val="tx1"/>
                </a:solidFill>
                <a:latin typeface="Times New Roman"/>
                <a:cs typeface="Times New Roman"/>
              </a:rPr>
              <a:t>- (англ. Lloyd's Register of Shipping) — крупнейшее классификационное общество в мире. Основано в 1760 году в Великобритании как добровольная ассоциация судовладельцев, судостроительных фирм, изготовителей судовых механизмов и страховых компаний. Основные задачи общества: правила постройки морских и речных судов, правил безопасности на море, правил по предотвращению загрязнения морской среды, классификация судов, научно-технические исследования и др. На 2008 год класс Регистра Ллойда имеют около 80 % судов под флагом Великобритании и около 28 % судов мирового флота.</a:t>
            </a:r>
          </a:p>
        </p:txBody>
      </p:sp>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25</a:t>
            </a:r>
            <a:endParaRPr lang="ru-RU"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241300" y="431801"/>
            <a:ext cx="8648700" cy="4175062"/>
          </a:xfrm>
          <a:solidFill>
            <a:schemeClr val="bg1"/>
          </a:solidFill>
        </p:spPr>
        <p:txBody>
          <a:bodyPr>
            <a:noAutofit/>
          </a:bodyPr>
          <a:lstStyle/>
          <a:p>
            <a:pPr indent="457200" algn="just">
              <a:spcBef>
                <a:spcPts val="0"/>
              </a:spcBef>
            </a:pPr>
            <a:r>
              <a:rPr lang="ru-RU" sz="1800" u="sng" dirty="0" smtClean="0">
                <a:solidFill>
                  <a:schemeClr val="tx1"/>
                </a:solidFill>
                <a:latin typeface="Times New Roman"/>
                <a:cs typeface="Times New Roman"/>
              </a:rPr>
              <a:t>Норске Веритас </a:t>
            </a:r>
            <a:r>
              <a:rPr lang="ru-RU" sz="1800" dirty="0" smtClean="0">
                <a:solidFill>
                  <a:schemeClr val="tx1"/>
                </a:solidFill>
                <a:latin typeface="Times New Roman"/>
                <a:cs typeface="Times New Roman"/>
              </a:rPr>
              <a:t>– классификационное общество, зарегистрированное в форме фонда в 1864 г. в Осло. Изначально занималось оценкой состояния торговых судов Норвегии в интересах местных страховщиков. В настоящее время объединена с немецким классификационным обществом </a:t>
            </a:r>
            <a:r>
              <a:rPr lang="en-US" sz="1800" dirty="0" smtClean="0">
                <a:solidFill>
                  <a:schemeClr val="tx1"/>
                </a:solidFill>
                <a:latin typeface="Times New Roman"/>
                <a:cs typeface="Times New Roman"/>
              </a:rPr>
              <a:t>Germanischer Lloyd SE</a:t>
            </a:r>
            <a:r>
              <a:rPr lang="ru-RU" sz="1800" dirty="0" smtClean="0">
                <a:solidFill>
                  <a:schemeClr val="tx1"/>
                </a:solidFill>
                <a:latin typeface="Times New Roman"/>
                <a:cs typeface="Times New Roman"/>
              </a:rPr>
              <a:t> в единую группу компаний DNV GL </a:t>
            </a:r>
            <a:r>
              <a:rPr lang="ru-RU" sz="1800" dirty="0" err="1" smtClean="0">
                <a:solidFill>
                  <a:schemeClr val="tx1"/>
                </a:solidFill>
                <a:latin typeface="Times New Roman"/>
                <a:cs typeface="Times New Roman"/>
              </a:rPr>
              <a:t>Group</a:t>
            </a:r>
            <a:r>
              <a:rPr lang="ru-RU" sz="1800" dirty="0" smtClean="0">
                <a:solidFill>
                  <a:schemeClr val="tx1"/>
                </a:solidFill>
                <a:latin typeface="Times New Roman"/>
                <a:cs typeface="Times New Roman"/>
              </a:rPr>
              <a:t> (в форме закрытого акционерного общества, норв. </a:t>
            </a:r>
            <a:r>
              <a:rPr lang="ru-RU" sz="1800" dirty="0" err="1" smtClean="0">
                <a:solidFill>
                  <a:schemeClr val="tx1"/>
                </a:solidFill>
                <a:latin typeface="Times New Roman"/>
                <a:cs typeface="Times New Roman"/>
              </a:rPr>
              <a:t>Aksjeselskap</a:t>
            </a:r>
            <a:r>
              <a:rPr lang="ru-RU" sz="1800" dirty="0" smtClean="0">
                <a:solidFill>
                  <a:schemeClr val="tx1"/>
                </a:solidFill>
                <a:latin typeface="Times New Roman"/>
                <a:cs typeface="Times New Roman"/>
              </a:rPr>
              <a:t>, AS). DNV GL </a:t>
            </a:r>
            <a:r>
              <a:rPr lang="ru-RU" sz="1800" dirty="0" err="1" smtClean="0">
                <a:solidFill>
                  <a:schemeClr val="tx1"/>
                </a:solidFill>
                <a:latin typeface="Times New Roman"/>
                <a:cs typeface="Times New Roman"/>
              </a:rPr>
              <a:t>Group</a:t>
            </a:r>
            <a:r>
              <a:rPr lang="ru-RU" sz="1800" dirty="0" smtClean="0">
                <a:solidFill>
                  <a:schemeClr val="tx1"/>
                </a:solidFill>
                <a:latin typeface="Times New Roman"/>
                <a:cs typeface="Times New Roman"/>
              </a:rPr>
              <a:t> подразделяется на пять производственных блоков: морской блок, нефтегазовый блок, </a:t>
            </a:r>
            <a:r>
              <a:rPr lang="ru-RU" sz="1800" dirty="0" err="1" smtClean="0">
                <a:solidFill>
                  <a:schemeClr val="tx1"/>
                </a:solidFill>
                <a:latin typeface="Times New Roman"/>
                <a:cs typeface="Times New Roman"/>
              </a:rPr>
              <a:t>энергоменеджмент</a:t>
            </a:r>
            <a:r>
              <a:rPr lang="ru-RU" sz="1800" dirty="0" smtClean="0">
                <a:solidFill>
                  <a:schemeClr val="tx1"/>
                </a:solidFill>
                <a:latin typeface="Times New Roman"/>
                <a:cs typeface="Times New Roman"/>
              </a:rPr>
              <a:t> и </a:t>
            </a:r>
            <a:r>
              <a:rPr lang="ru-RU" sz="1800" dirty="0" err="1" smtClean="0">
                <a:solidFill>
                  <a:schemeClr val="tx1"/>
                </a:solidFill>
                <a:latin typeface="Times New Roman"/>
                <a:cs typeface="Times New Roman"/>
              </a:rPr>
              <a:t>энергоэффективность</a:t>
            </a:r>
            <a:r>
              <a:rPr lang="ru-RU" sz="1800" dirty="0" smtClean="0">
                <a:solidFill>
                  <a:schemeClr val="tx1"/>
                </a:solidFill>
                <a:latin typeface="Times New Roman"/>
                <a:cs typeface="Times New Roman"/>
              </a:rPr>
              <a:t>, сертификация в промышленности и глобальные компьютерные технологии.</a:t>
            </a:r>
          </a:p>
          <a:p>
            <a:pPr indent="457200" algn="just">
              <a:spcBef>
                <a:spcPts val="0"/>
              </a:spcBef>
            </a:pPr>
            <a:r>
              <a:rPr lang="ru-RU" sz="1800" u="sng" dirty="0" smtClean="0">
                <a:solidFill>
                  <a:schemeClr val="tx1"/>
                </a:solidFill>
                <a:latin typeface="Times New Roman"/>
                <a:cs typeface="Times New Roman"/>
              </a:rPr>
              <a:t>DQS (немецкое общество по сертификации систем качества) </a:t>
            </a:r>
            <a:r>
              <a:rPr lang="ru-RU" sz="1800" dirty="0" smtClean="0">
                <a:solidFill>
                  <a:schemeClr val="tx1"/>
                </a:solidFill>
                <a:latin typeface="Times New Roman"/>
                <a:cs typeface="Times New Roman"/>
              </a:rPr>
              <a:t>– международный холдинг по аудиту и сертификации; предлагает аудиты и сертификацию для компаний вне зависимости от их размера и области деятельности на соответствие требованиям более 200 стандартов и спецификаций.</a:t>
            </a:r>
          </a:p>
          <a:p>
            <a:pPr indent="457200" algn="just">
              <a:spcBef>
                <a:spcPts val="0"/>
              </a:spcBef>
            </a:pPr>
            <a:endParaRPr lang="ru-RU" sz="1800" dirty="0" smtClean="0">
              <a:solidFill>
                <a:schemeClr val="tx1"/>
              </a:solidFill>
              <a:latin typeface="Times New Roman"/>
              <a:cs typeface="Times New Roman"/>
            </a:endParaRPr>
          </a:p>
        </p:txBody>
      </p:sp>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26</a:t>
            </a:r>
            <a:endParaRPr lang="ru-RU"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241300" y="431800"/>
            <a:ext cx="8648700" cy="4711699"/>
          </a:xfrm>
          <a:solidFill>
            <a:schemeClr val="bg1"/>
          </a:solidFill>
        </p:spPr>
        <p:txBody>
          <a:bodyPr>
            <a:noAutofit/>
          </a:bodyPr>
          <a:lstStyle/>
          <a:p>
            <a:pPr indent="457200" algn="just">
              <a:spcBef>
                <a:spcPts val="0"/>
              </a:spcBef>
            </a:pPr>
            <a:r>
              <a:rPr lang="ru-RU" sz="1800" u="sng" dirty="0" smtClean="0">
                <a:solidFill>
                  <a:schemeClr val="tx1"/>
                </a:solidFill>
                <a:latin typeface="Times New Roman"/>
                <a:cs typeface="Times New Roman"/>
              </a:rPr>
              <a:t>Британский институт стандартов (БИС, англ. </a:t>
            </a:r>
            <a:r>
              <a:rPr lang="ru-RU" sz="1800" u="sng" dirty="0" err="1" smtClean="0">
                <a:solidFill>
                  <a:schemeClr val="tx1"/>
                </a:solidFill>
                <a:latin typeface="Times New Roman"/>
                <a:cs typeface="Times New Roman"/>
              </a:rPr>
              <a:t>British</a:t>
            </a:r>
            <a:r>
              <a:rPr lang="ru-RU" sz="1800" u="sng" dirty="0" smtClean="0">
                <a:solidFill>
                  <a:schemeClr val="tx1"/>
                </a:solidFill>
                <a:latin typeface="Times New Roman"/>
                <a:cs typeface="Times New Roman"/>
              </a:rPr>
              <a:t> </a:t>
            </a:r>
            <a:r>
              <a:rPr lang="ru-RU" sz="1800" u="sng" dirty="0" err="1" smtClean="0">
                <a:solidFill>
                  <a:schemeClr val="tx1"/>
                </a:solidFill>
                <a:latin typeface="Times New Roman"/>
                <a:cs typeface="Times New Roman"/>
              </a:rPr>
              <a:t>Standards</a:t>
            </a:r>
            <a:r>
              <a:rPr lang="ru-RU" sz="1800" u="sng" dirty="0" smtClean="0">
                <a:solidFill>
                  <a:schemeClr val="tx1"/>
                </a:solidFill>
                <a:latin typeface="Times New Roman"/>
                <a:cs typeface="Times New Roman"/>
              </a:rPr>
              <a:t> </a:t>
            </a:r>
            <a:r>
              <a:rPr lang="ru-RU" sz="1800" u="sng" dirty="0" err="1" smtClean="0">
                <a:solidFill>
                  <a:schemeClr val="tx1"/>
                </a:solidFill>
                <a:latin typeface="Times New Roman"/>
                <a:cs typeface="Times New Roman"/>
              </a:rPr>
              <a:t>Institution</a:t>
            </a:r>
            <a:r>
              <a:rPr lang="ru-RU" sz="1800" u="sng" dirty="0" smtClean="0">
                <a:solidFill>
                  <a:schemeClr val="tx1"/>
                </a:solidFill>
                <a:latin typeface="Times New Roman"/>
                <a:cs typeface="Times New Roman"/>
              </a:rPr>
              <a:t>, BSI) — </a:t>
            </a:r>
            <a:r>
              <a:rPr lang="ru-RU" sz="1800" dirty="0" smtClean="0">
                <a:solidFill>
                  <a:schemeClr val="tx1"/>
                </a:solidFill>
                <a:latin typeface="Times New Roman"/>
                <a:cs typeface="Times New Roman"/>
              </a:rPr>
              <a:t>британская организация, занимающаяся координацией деятельности по разработке стандартов на основе соглашения между всеми заинтересованными сторонами и принятием стандартов. Действует в соответствии с Уставом, впервые принятым в 1929 и пересмотренным в 1981 году. Организация начала свою деятельность в 1901 г. как комитет инженеров, которые устанавливали стандарты на сталь. Институт уже более 100 лет является лидером в предоставлении бизнес решений в области Систем Менеджмента организациям по всему миру. В настоящее время деятельность BSI включает: услуги и решения по системам менеджмента; услуги по оценке и сертификации; сертификацию продукции; обучение системам менеджмента; стандарты и публикации; маркировка </a:t>
            </a:r>
            <a:r>
              <a:rPr lang="en-US" sz="1800" dirty="0" smtClean="0">
                <a:solidFill>
                  <a:schemeClr val="tx1"/>
                </a:solidFill>
                <a:latin typeface="Times New Roman"/>
                <a:cs typeface="Times New Roman"/>
              </a:rPr>
              <a:t>CE</a:t>
            </a:r>
            <a:r>
              <a:rPr lang="ru-RU" sz="1800" dirty="0" smtClean="0">
                <a:solidFill>
                  <a:schemeClr val="tx1"/>
                </a:solidFill>
                <a:latin typeface="Times New Roman"/>
                <a:cs typeface="Times New Roman"/>
              </a:rPr>
              <a:t>. Британский институт стандартов — крупнейший мировой провайдер стандартов, покрывающий все аспекты современной экономики от защиты интеллектуальной собственности до технических спецификаций систем индивидуальной защиты. Центр Британских стандартов базируется в Лондоне и имеет широкие связи с национальными институтами стандартизации других стран.</a:t>
            </a:r>
          </a:p>
        </p:txBody>
      </p:sp>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27</a:t>
            </a:r>
            <a:endParaRPr lang="ru-RU"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241300" y="172339"/>
            <a:ext cx="8648700" cy="4750389"/>
          </a:xfrm>
          <a:solidFill>
            <a:schemeClr val="bg1"/>
          </a:solidFill>
        </p:spPr>
        <p:txBody>
          <a:bodyPr>
            <a:noAutofit/>
          </a:bodyPr>
          <a:lstStyle/>
          <a:p>
            <a:pPr indent="457200" algn="just">
              <a:spcBef>
                <a:spcPts val="0"/>
              </a:spcBef>
            </a:pPr>
            <a:r>
              <a:rPr lang="ru-RU" sz="1800" u="sng" dirty="0" smtClean="0">
                <a:solidFill>
                  <a:schemeClr val="tx1"/>
                </a:solidFill>
                <a:latin typeface="Times New Roman"/>
                <a:cs typeface="Times New Roman"/>
              </a:rPr>
              <a:t>Международная организация по стандартизации, ИСО (</a:t>
            </a:r>
            <a:r>
              <a:rPr lang="ru-RU" sz="1800" u="sng" dirty="0" err="1" smtClean="0">
                <a:solidFill>
                  <a:schemeClr val="tx1"/>
                </a:solidFill>
                <a:latin typeface="Times New Roman"/>
                <a:cs typeface="Times New Roman"/>
              </a:rPr>
              <a:t>The</a:t>
            </a:r>
            <a:r>
              <a:rPr lang="ru-RU" sz="1800" u="sng" dirty="0" smtClean="0">
                <a:solidFill>
                  <a:schemeClr val="tx1"/>
                </a:solidFill>
                <a:latin typeface="Times New Roman"/>
                <a:cs typeface="Times New Roman"/>
              </a:rPr>
              <a:t> </a:t>
            </a:r>
            <a:r>
              <a:rPr lang="ru-RU" sz="1800" u="sng" dirty="0" err="1" smtClean="0">
                <a:solidFill>
                  <a:schemeClr val="tx1"/>
                </a:solidFill>
                <a:latin typeface="Times New Roman"/>
                <a:cs typeface="Times New Roman"/>
              </a:rPr>
              <a:t>International</a:t>
            </a:r>
            <a:r>
              <a:rPr lang="ru-RU" sz="1800" u="sng" dirty="0" smtClean="0">
                <a:solidFill>
                  <a:schemeClr val="tx1"/>
                </a:solidFill>
                <a:latin typeface="Times New Roman"/>
                <a:cs typeface="Times New Roman"/>
              </a:rPr>
              <a:t> </a:t>
            </a:r>
            <a:r>
              <a:rPr lang="ru-RU" sz="1800" u="sng" dirty="0" err="1" smtClean="0">
                <a:solidFill>
                  <a:schemeClr val="tx1"/>
                </a:solidFill>
                <a:latin typeface="Times New Roman"/>
                <a:cs typeface="Times New Roman"/>
              </a:rPr>
              <a:t>Organization</a:t>
            </a:r>
            <a:r>
              <a:rPr lang="ru-RU" sz="1800" u="sng" dirty="0" smtClean="0">
                <a:solidFill>
                  <a:schemeClr val="tx1"/>
                </a:solidFill>
                <a:latin typeface="Times New Roman"/>
                <a:cs typeface="Times New Roman"/>
              </a:rPr>
              <a:t> </a:t>
            </a:r>
            <a:r>
              <a:rPr lang="ru-RU" sz="1800" u="sng" dirty="0" err="1" smtClean="0">
                <a:solidFill>
                  <a:schemeClr val="tx1"/>
                </a:solidFill>
                <a:latin typeface="Times New Roman"/>
                <a:cs typeface="Times New Roman"/>
              </a:rPr>
              <a:t>for</a:t>
            </a:r>
            <a:r>
              <a:rPr lang="ru-RU" sz="1800" u="sng" dirty="0" smtClean="0">
                <a:solidFill>
                  <a:schemeClr val="tx1"/>
                </a:solidFill>
                <a:latin typeface="Times New Roman"/>
                <a:cs typeface="Times New Roman"/>
              </a:rPr>
              <a:t> </a:t>
            </a:r>
            <a:r>
              <a:rPr lang="ru-RU" sz="1800" u="sng" dirty="0" err="1" smtClean="0">
                <a:solidFill>
                  <a:schemeClr val="tx1"/>
                </a:solidFill>
                <a:latin typeface="Times New Roman"/>
                <a:cs typeface="Times New Roman"/>
              </a:rPr>
              <a:t>Standardization</a:t>
            </a:r>
            <a:r>
              <a:rPr lang="ru-RU" sz="1800" u="sng" dirty="0" smtClean="0">
                <a:solidFill>
                  <a:schemeClr val="tx1"/>
                </a:solidFill>
                <a:latin typeface="Times New Roman"/>
                <a:cs typeface="Times New Roman"/>
              </a:rPr>
              <a:t>, ISO) </a:t>
            </a:r>
            <a:r>
              <a:rPr lang="ru-RU" sz="1800" dirty="0" smtClean="0">
                <a:solidFill>
                  <a:schemeClr val="tx1"/>
                </a:solidFill>
                <a:latin typeface="Times New Roman"/>
                <a:cs typeface="Times New Roman"/>
              </a:rPr>
              <a:t>содействует развитию стандартизации и активизации роли стандартов во всем мире, что непосредственно влияет и на сферу сертификации продукции. Ее основной задачей является развитие сотрудничества и международный обмен в интеллектуальной, научной, технической и экономической сферах деятельности.</a:t>
            </a:r>
            <a:endParaRPr lang="ru-RU" sz="1800" dirty="0" smtClean="0">
              <a:solidFill>
                <a:schemeClr val="tx1"/>
              </a:solidFill>
              <a:latin typeface="Times New Roman" pitchFamily="18" charset="0"/>
              <a:cs typeface="Times New Roman" pitchFamily="18" charset="0"/>
            </a:endParaRPr>
          </a:p>
          <a:p>
            <a:pPr indent="457200" algn="just">
              <a:spcBef>
                <a:spcPts val="0"/>
              </a:spcBef>
            </a:pPr>
            <a:r>
              <a:rPr lang="ru-RU" sz="1800" dirty="0">
                <a:solidFill>
                  <a:schemeClr val="tx1"/>
                </a:solidFill>
                <a:latin typeface="Times New Roman"/>
                <a:cs typeface="Times New Roman"/>
              </a:rPr>
              <a:t>Международная организация по стандартизации создана в 1946 двадцатью пятью национальными организациями по стандартизации. Фактически её работа началась с 1947. СССР был одним из основателей организации, постоянным членом руководящих органов, дважды представитель Госстандарта избирался председателем организации. Россия стала членом ИСО как правопреемник СССР. 23 сентября 2005 года Россия вошла в Совет ИСО</a:t>
            </a:r>
            <a:r>
              <a:rPr lang="ru-RU" sz="1800" dirty="0" smtClean="0">
                <a:solidFill>
                  <a:schemeClr val="tx1"/>
                </a:solidFill>
                <a:latin typeface="Times New Roman"/>
                <a:cs typeface="Times New Roman"/>
              </a:rPr>
              <a:t>.</a:t>
            </a:r>
          </a:p>
          <a:p>
            <a:pPr indent="457200" algn="just">
              <a:spcBef>
                <a:spcPts val="0"/>
              </a:spcBef>
            </a:pPr>
            <a:r>
              <a:rPr lang="ru-RU" sz="1800" dirty="0">
                <a:solidFill>
                  <a:schemeClr val="tx1"/>
                </a:solidFill>
                <a:latin typeface="Times New Roman"/>
                <a:cs typeface="Times New Roman"/>
              </a:rPr>
              <a:t>При создании организации и выборе её названия учитывалась необходимость того, чтобы аббревиатура наименования звучала одинаково на всех языках. Для этого было решено использовать греческое слово </a:t>
            </a:r>
            <a:r>
              <a:rPr lang="ru-RU" sz="1800" dirty="0" err="1">
                <a:solidFill>
                  <a:schemeClr val="tx1"/>
                </a:solidFill>
                <a:latin typeface="Times New Roman"/>
                <a:cs typeface="Times New Roman"/>
              </a:rPr>
              <a:t>ισος</a:t>
            </a:r>
            <a:r>
              <a:rPr lang="ru-RU" sz="1800" dirty="0">
                <a:solidFill>
                  <a:schemeClr val="tx1"/>
                </a:solidFill>
                <a:latin typeface="Times New Roman"/>
                <a:cs typeface="Times New Roman"/>
              </a:rPr>
              <a:t> — равный, вот почему на всех языках мира Международная организация по стандартизации имеет краткое название «</a:t>
            </a:r>
            <a:r>
              <a:rPr lang="ru-RU" sz="1800" dirty="0" err="1">
                <a:solidFill>
                  <a:schemeClr val="tx1"/>
                </a:solidFill>
                <a:latin typeface="Times New Roman"/>
                <a:cs typeface="Times New Roman"/>
              </a:rPr>
              <a:t>исо</a:t>
            </a:r>
            <a:r>
              <a:rPr lang="ru-RU" sz="1800" dirty="0">
                <a:solidFill>
                  <a:schemeClr val="tx1"/>
                </a:solidFill>
                <a:latin typeface="Times New Roman"/>
                <a:cs typeface="Times New Roman"/>
              </a:rPr>
              <a:t>».</a:t>
            </a:r>
          </a:p>
        </p:txBody>
      </p:sp>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  28</a:t>
            </a:r>
            <a:endParaRPr lang="ru-RU"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265889" y="268806"/>
            <a:ext cx="6982636" cy="4601260"/>
          </a:xfrm>
          <a:prstGeom prst="rect">
            <a:avLst/>
          </a:prstGeom>
          <a:solidFill>
            <a:schemeClr val="bg1"/>
          </a:solidFill>
        </p:spPr>
        <p:txBody>
          <a:bodyPr wrap="square" rtlCol="0">
            <a:spAutoFit/>
          </a:bodyPr>
          <a:lstStyle/>
          <a:p>
            <a:pPr algn="just">
              <a:spcAft>
                <a:spcPts val="600"/>
              </a:spcAft>
            </a:pPr>
            <a:r>
              <a:rPr lang="ru-RU" b="1" dirty="0" smtClean="0">
                <a:solidFill>
                  <a:srgbClr val="FF0000"/>
                </a:solidFill>
                <a:latin typeface="Times New Roman" pitchFamily="18" charset="0"/>
                <a:cs typeface="Times New Roman" pitchFamily="18" charset="0"/>
              </a:rPr>
              <a:t>История сертификации в России</a:t>
            </a:r>
          </a:p>
          <a:p>
            <a:pPr indent="457200" algn="just"/>
            <a:r>
              <a:rPr lang="ru-RU" dirty="0" smtClean="0">
                <a:latin typeface="Times New Roman" pitchFamily="18" charset="0"/>
                <a:cs typeface="Times New Roman" pitchFamily="18" charset="0"/>
              </a:rPr>
              <a:t>В СССР сертификация продукции начала развиваться с 1979 г., с момента появления постановления ЦК КПСС и Совета Министров СССР «Об улучшении планирования и усилении воздействия хозяйственного механизма на повышение эффективности производства и качества работы». Цель: обеспечение достоверной оценки качества продукции и предотвращение передачи в производство несовершенных, технологически недоработанных изделий, а также систематический контроль за стабильностью качества выпускаемой продукции. Госстандарту совместно с министерствами и ведомствами было поручено утвердить головные организации по государственным испытаниям важнейших видов продукции производственно-бытового назначения. </a:t>
            </a:r>
          </a:p>
          <a:p>
            <a:pPr indent="457200" algn="just"/>
            <a:r>
              <a:rPr lang="ru-RU" dirty="0" smtClean="0">
                <a:latin typeface="Times New Roman" pitchFamily="18" charset="0"/>
                <a:cs typeface="Times New Roman" pitchFamily="18" charset="0"/>
              </a:rPr>
              <a:t>В 1984 году Правительством СССР было принято Постановление «О сертификации экспортируемой продукции».</a:t>
            </a:r>
          </a:p>
          <a:p>
            <a:pPr indent="457200" algn="just"/>
            <a:endParaRPr lang="ru-RU" dirty="0" smtClean="0">
              <a:latin typeface="Times New Roman" pitchFamily="18" charset="0"/>
              <a:cs typeface="Times New Roman" pitchFamily="18" charset="0"/>
            </a:endParaRPr>
          </a:p>
        </p:txBody>
      </p:sp>
      <p:pic>
        <p:nvPicPr>
          <p:cNvPr id="6" name="Рисунок 5" descr="6270541983.jpg"/>
          <p:cNvPicPr>
            <a:picLocks noChangeAspect="1"/>
          </p:cNvPicPr>
          <p:nvPr/>
        </p:nvPicPr>
        <p:blipFill>
          <a:blip r:embed="rId3"/>
          <a:stretch>
            <a:fillRect/>
          </a:stretch>
        </p:blipFill>
        <p:spPr>
          <a:xfrm>
            <a:off x="7565571" y="551523"/>
            <a:ext cx="1208315" cy="805229"/>
          </a:xfrm>
          <a:prstGeom prst="rect">
            <a:avLst/>
          </a:prstGeom>
        </p:spPr>
      </p:pic>
      <p:sp>
        <p:nvSpPr>
          <p:cNvPr id="8" name="TextBox 7"/>
          <p:cNvSpPr txBox="1"/>
          <p:nvPr/>
        </p:nvSpPr>
        <p:spPr>
          <a:xfrm>
            <a:off x="8586281" y="4786009"/>
            <a:ext cx="557719" cy="369332"/>
          </a:xfrm>
          <a:prstGeom prst="rect">
            <a:avLst/>
          </a:prstGeom>
          <a:noFill/>
        </p:spPr>
        <p:txBody>
          <a:bodyPr wrap="square" rtlCol="0">
            <a:spAutoFit/>
          </a:bodyPr>
          <a:lstStyle/>
          <a:p>
            <a:r>
              <a:rPr lang="ru-RU" dirty="0" smtClean="0"/>
              <a:t>2</a:t>
            </a:r>
            <a:endParaRPr lang="ru-RU" dirty="0"/>
          </a:p>
        </p:txBody>
      </p:sp>
    </p:spTree>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611702" y="510803"/>
            <a:ext cx="8078251" cy="4411925"/>
          </a:xfrm>
          <a:solidFill>
            <a:schemeClr val="bg1"/>
          </a:solidFill>
        </p:spPr>
        <p:txBody>
          <a:bodyPr>
            <a:noAutofit/>
          </a:bodyPr>
          <a:lstStyle/>
          <a:p>
            <a:pPr algn="just"/>
            <a:r>
              <a:rPr lang="ru-RU" sz="1800" u="sng" dirty="0">
                <a:solidFill>
                  <a:schemeClr val="tx1"/>
                </a:solidFill>
                <a:latin typeface="Times New Roman" panose="02020603050405020304" pitchFamily="18" charset="0"/>
                <a:cs typeface="Times New Roman" panose="02020603050405020304" pitchFamily="18" charset="0"/>
              </a:rPr>
              <a:t>Сфера деятельности ИСО касается стандартизации во всех областях, кроме электротехники и электроники, относящихся к компетенции Международной электротехнической комиссии (МЭК, IEC).</a:t>
            </a:r>
            <a:r>
              <a:rPr lang="ru-RU" sz="1800" dirty="0">
                <a:solidFill>
                  <a:schemeClr val="tx1"/>
                </a:solidFill>
                <a:latin typeface="Times New Roman" panose="02020603050405020304" pitchFamily="18" charset="0"/>
                <a:cs typeface="Times New Roman" panose="02020603050405020304" pitchFamily="18" charset="0"/>
              </a:rPr>
              <a:t> Некоторые виды работ выполняются совместными усилиями этих организаций. Кроме стандартизации ИСО занимается проблемами сертификации.</a:t>
            </a:r>
          </a:p>
          <a:p>
            <a:pPr algn="just"/>
            <a:r>
              <a:rPr lang="ru-RU" sz="1800" dirty="0">
                <a:solidFill>
                  <a:schemeClr val="tx1"/>
                </a:solidFill>
                <a:latin typeface="Times New Roman" panose="02020603050405020304" pitchFamily="18" charset="0"/>
                <a:cs typeface="Times New Roman" panose="02020603050405020304" pitchFamily="18" charset="0"/>
              </a:rPr>
              <a:t>ИСО определяет свои задачи следующим образом: содействие развитию стандартизации и смежных видов деятельности в мире с целью обеспечения международного обмена товарами и услугами, а также развития сотрудничества в интеллектуальной, научно-технической и экономической областях</a:t>
            </a:r>
            <a:r>
              <a:rPr lang="ru-RU" sz="1800" dirty="0" smtClean="0">
                <a:solidFill>
                  <a:schemeClr val="tx1"/>
                </a:solidFill>
                <a:latin typeface="Times New Roman" panose="02020603050405020304" pitchFamily="18" charset="0"/>
                <a:cs typeface="Times New Roman" panose="02020603050405020304" pitchFamily="18" charset="0"/>
              </a:rPr>
              <a:t>.</a:t>
            </a:r>
          </a:p>
          <a:p>
            <a:pPr algn="just"/>
            <a:r>
              <a:rPr lang="ru-RU" sz="1800" dirty="0" smtClean="0">
                <a:solidFill>
                  <a:schemeClr val="tx1"/>
                </a:solidFill>
                <a:latin typeface="Times New Roman" panose="02020603050405020304" pitchFamily="18" charset="0"/>
                <a:cs typeface="Times New Roman" panose="02020603050405020304" pitchFamily="18" charset="0"/>
              </a:rPr>
              <a:t>В состав </a:t>
            </a:r>
            <a:r>
              <a:rPr lang="ru-RU" sz="1800" dirty="0">
                <a:solidFill>
                  <a:schemeClr val="tx1"/>
                </a:solidFill>
                <a:latin typeface="Times New Roman" panose="02020603050405020304" pitchFamily="18" charset="0"/>
                <a:cs typeface="Times New Roman" panose="02020603050405020304" pitchFamily="18" charset="0"/>
              </a:rPr>
              <a:t>ИСО входит 163 страны своими национальными организациями по стандартизации. Россию представляет Федеральное агентство по техническому регулированию и метрологии в качестве комитета — члена ИСО. Всего в составе ИСО более 100 комитетов-членов.</a:t>
            </a:r>
          </a:p>
          <a:p>
            <a:pPr indent="457200" algn="just">
              <a:spcBef>
                <a:spcPts val="0"/>
              </a:spcBef>
            </a:pPr>
            <a:r>
              <a:rPr lang="ru-RU" sz="1800" dirty="0" smtClean="0">
                <a:solidFill>
                  <a:schemeClr val="tx1"/>
                </a:solidFill>
                <a:latin typeface="Times New Roman" pitchFamily="18" charset="0"/>
                <a:cs typeface="Times New Roman" pitchFamily="18" charset="0"/>
              </a:rPr>
              <a:t> </a:t>
            </a:r>
          </a:p>
        </p:txBody>
      </p:sp>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  29</a:t>
            </a:r>
            <a:endParaRPr lang="ru-RU" dirty="0"/>
          </a:p>
        </p:txBody>
      </p:sp>
    </p:spTree>
    <p:extLst>
      <p:ext uri="{BB962C8B-B14F-4D97-AF65-F5344CB8AC3E}">
        <p14:creationId xmlns:p14="http://schemas.microsoft.com/office/powerpoint/2010/main" val="1891665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611702" y="510803"/>
            <a:ext cx="8078251" cy="4411925"/>
          </a:xfrm>
          <a:solidFill>
            <a:schemeClr val="bg1"/>
          </a:solidFill>
        </p:spPr>
        <p:txBody>
          <a:bodyPr>
            <a:noAutofit/>
          </a:bodyPr>
          <a:lstStyle/>
          <a:p>
            <a:pPr algn="just"/>
            <a:r>
              <a:rPr lang="ru-RU" sz="1800" dirty="0">
                <a:solidFill>
                  <a:schemeClr val="tx1"/>
                </a:solidFill>
                <a:latin typeface="Times New Roman" panose="02020603050405020304" pitchFamily="18" charset="0"/>
                <a:cs typeface="Times New Roman" panose="02020603050405020304" pitchFamily="18" charset="0"/>
              </a:rPr>
              <a:t>Кроме комитетов-членов членство в ИСО может иметь статус членов-корреспондентов, которыми являются организации по стандартизации развивающихся государств. Категория член-абонент введена для развивающихся стран. Комитеты-члены имеют право принимать участие в работе любого технического комитета ИСО, голосовать по проектам стандартов, избираться в состав Совета ИСО и быть представленными на заседаниях Генеральной ассамблеи. Члены-корреспонденты (их 45) не ведут активной работы в ИСО, но имеют право на получение информации о разрабатываемых стандартах. Члены-абоненты уплачивают льготные взносы, имеют возможность быть в курсе международной стандартизации.</a:t>
            </a:r>
            <a:r>
              <a:rPr lang="ru-RU" sz="1800" dirty="0" smtClean="0">
                <a:solidFill>
                  <a:schemeClr val="tx1"/>
                </a:solidFill>
                <a:latin typeface="Times New Roman" pitchFamily="18" charset="0"/>
                <a:cs typeface="Times New Roman" pitchFamily="18" charset="0"/>
              </a:rPr>
              <a:t> </a:t>
            </a:r>
          </a:p>
        </p:txBody>
      </p:sp>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  30</a:t>
            </a:r>
            <a:endParaRPr lang="ru-RU" dirty="0"/>
          </a:p>
        </p:txBody>
      </p:sp>
    </p:spTree>
    <p:extLst>
      <p:ext uri="{BB962C8B-B14F-4D97-AF65-F5344CB8AC3E}">
        <p14:creationId xmlns:p14="http://schemas.microsoft.com/office/powerpoint/2010/main" val="1574631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241300" y="441434"/>
            <a:ext cx="8648700" cy="4481294"/>
          </a:xfrm>
          <a:solidFill>
            <a:schemeClr val="bg1"/>
          </a:solidFill>
        </p:spPr>
        <p:txBody>
          <a:bodyPr>
            <a:noAutofit/>
          </a:bodyPr>
          <a:lstStyle/>
          <a:p>
            <a:pPr indent="457200" algn="just">
              <a:spcBef>
                <a:spcPts val="0"/>
              </a:spcBef>
            </a:pPr>
            <a:r>
              <a:rPr lang="ru-RU" sz="1800" dirty="0" smtClean="0">
                <a:solidFill>
                  <a:schemeClr val="tx1"/>
                </a:solidFill>
                <a:latin typeface="Times New Roman" pitchFamily="18" charset="0"/>
                <a:cs typeface="Times New Roman" pitchFamily="18" charset="0"/>
              </a:rPr>
              <a:t>На сегодняшний день в ИСО присутствуют следующие основные комитеты:</a:t>
            </a:r>
          </a:p>
          <a:p>
            <a:pPr indent="457200" algn="just">
              <a:spcBef>
                <a:spcPts val="0"/>
              </a:spcBef>
            </a:pPr>
            <a:r>
              <a:rPr lang="ru-RU" sz="1800" dirty="0" smtClean="0">
                <a:solidFill>
                  <a:schemeClr val="tx1"/>
                </a:solidFill>
                <a:latin typeface="Times New Roman" pitchFamily="18" charset="0"/>
                <a:cs typeface="Times New Roman" pitchFamily="18" charset="0"/>
              </a:rPr>
              <a:t>KACKO (CASCO) — Комитет по оценке соответствия (</a:t>
            </a:r>
            <a:r>
              <a:rPr lang="ru-RU" sz="1800" dirty="0" err="1" smtClean="0">
                <a:solidFill>
                  <a:schemeClr val="tx1"/>
                </a:solidFill>
                <a:latin typeface="Times New Roman" pitchFamily="18" charset="0"/>
                <a:cs typeface="Times New Roman" pitchFamily="18" charset="0"/>
              </a:rPr>
              <a:t>Committee</a:t>
            </a:r>
            <a:r>
              <a:rPr lang="ru-RU" sz="1800" dirty="0" smtClean="0">
                <a:solidFill>
                  <a:schemeClr val="tx1"/>
                </a:solidFill>
                <a:latin typeface="Times New Roman" pitchFamily="18" charset="0"/>
                <a:cs typeface="Times New Roman" pitchFamily="18" charset="0"/>
              </a:rPr>
              <a:t> </a:t>
            </a:r>
            <a:r>
              <a:rPr lang="ru-RU" sz="1800" dirty="0" err="1" smtClean="0">
                <a:solidFill>
                  <a:schemeClr val="tx1"/>
                </a:solidFill>
                <a:latin typeface="Times New Roman" pitchFamily="18" charset="0"/>
                <a:cs typeface="Times New Roman" pitchFamily="18" charset="0"/>
              </a:rPr>
              <a:t>on</a:t>
            </a:r>
            <a:r>
              <a:rPr lang="ru-RU" sz="1800" dirty="0" smtClean="0">
                <a:solidFill>
                  <a:schemeClr val="tx1"/>
                </a:solidFill>
                <a:latin typeface="Times New Roman" pitchFamily="18" charset="0"/>
                <a:cs typeface="Times New Roman" pitchFamily="18" charset="0"/>
              </a:rPr>
              <a:t> </a:t>
            </a:r>
            <a:r>
              <a:rPr lang="ru-RU" sz="1800" dirty="0" err="1" smtClean="0">
                <a:solidFill>
                  <a:schemeClr val="tx1"/>
                </a:solidFill>
                <a:latin typeface="Times New Roman" pitchFamily="18" charset="0"/>
                <a:cs typeface="Times New Roman" pitchFamily="18" charset="0"/>
              </a:rPr>
              <a:t>conformity</a:t>
            </a:r>
            <a:r>
              <a:rPr lang="ru-RU" sz="1800" dirty="0" smtClean="0">
                <a:solidFill>
                  <a:schemeClr val="tx1"/>
                </a:solidFill>
                <a:latin typeface="Times New Roman" pitchFamily="18" charset="0"/>
                <a:cs typeface="Times New Roman" pitchFamily="18" charset="0"/>
              </a:rPr>
              <a:t> </a:t>
            </a:r>
            <a:r>
              <a:rPr lang="ru-RU" sz="1800" dirty="0" err="1" smtClean="0">
                <a:solidFill>
                  <a:schemeClr val="tx1"/>
                </a:solidFill>
                <a:latin typeface="Times New Roman" pitchFamily="18" charset="0"/>
                <a:cs typeface="Times New Roman" pitchFamily="18" charset="0"/>
              </a:rPr>
              <a:t>assessment</a:t>
            </a:r>
            <a:r>
              <a:rPr lang="ru-RU" sz="1800" dirty="0" smtClean="0">
                <a:solidFill>
                  <a:schemeClr val="tx1"/>
                </a:solidFill>
                <a:latin typeface="Times New Roman" pitchFamily="18" charset="0"/>
                <a:cs typeface="Times New Roman" pitchFamily="18" charset="0"/>
              </a:rPr>
              <a:t>);</a:t>
            </a:r>
          </a:p>
          <a:p>
            <a:pPr indent="457200" algn="just">
              <a:spcBef>
                <a:spcPts val="0"/>
              </a:spcBef>
            </a:pPr>
            <a:r>
              <a:rPr lang="ru-RU" sz="1800" dirty="0" smtClean="0">
                <a:solidFill>
                  <a:schemeClr val="tx1"/>
                </a:solidFill>
                <a:latin typeface="Times New Roman" pitchFamily="18" charset="0"/>
                <a:cs typeface="Times New Roman" pitchFamily="18" charset="0"/>
              </a:rPr>
              <a:t>КОПОЛКО (COPOLCO) — Комитет по защите интересов потребителей (</a:t>
            </a:r>
            <a:r>
              <a:rPr lang="ru-RU" sz="1800" dirty="0" err="1" smtClean="0">
                <a:solidFill>
                  <a:schemeClr val="tx1"/>
                </a:solidFill>
                <a:latin typeface="Times New Roman" pitchFamily="18" charset="0"/>
                <a:cs typeface="Times New Roman" pitchFamily="18" charset="0"/>
              </a:rPr>
              <a:t>Committee</a:t>
            </a:r>
            <a:r>
              <a:rPr lang="ru-RU" sz="1800" dirty="0" smtClean="0">
                <a:solidFill>
                  <a:schemeClr val="tx1"/>
                </a:solidFill>
                <a:latin typeface="Times New Roman" pitchFamily="18" charset="0"/>
                <a:cs typeface="Times New Roman" pitchFamily="18" charset="0"/>
              </a:rPr>
              <a:t> </a:t>
            </a:r>
            <a:r>
              <a:rPr lang="ru-RU" sz="1800" dirty="0" err="1" smtClean="0">
                <a:solidFill>
                  <a:schemeClr val="tx1"/>
                </a:solidFill>
                <a:latin typeface="Times New Roman" pitchFamily="18" charset="0"/>
                <a:cs typeface="Times New Roman" pitchFamily="18" charset="0"/>
              </a:rPr>
              <a:t>on</a:t>
            </a:r>
            <a:r>
              <a:rPr lang="ru-RU" sz="1800" dirty="0" smtClean="0">
                <a:solidFill>
                  <a:schemeClr val="tx1"/>
                </a:solidFill>
                <a:latin typeface="Times New Roman" pitchFamily="18" charset="0"/>
                <a:cs typeface="Times New Roman" pitchFamily="18" charset="0"/>
              </a:rPr>
              <a:t> </a:t>
            </a:r>
            <a:r>
              <a:rPr lang="ru-RU" sz="1800" dirty="0" err="1" smtClean="0">
                <a:solidFill>
                  <a:schemeClr val="tx1"/>
                </a:solidFill>
                <a:latin typeface="Times New Roman" pitchFamily="18" charset="0"/>
                <a:cs typeface="Times New Roman" pitchFamily="18" charset="0"/>
              </a:rPr>
              <a:t>consumer</a:t>
            </a:r>
            <a:r>
              <a:rPr lang="ru-RU" sz="1800" dirty="0" smtClean="0">
                <a:solidFill>
                  <a:schemeClr val="tx1"/>
                </a:solidFill>
                <a:latin typeface="Times New Roman" pitchFamily="18" charset="0"/>
                <a:cs typeface="Times New Roman" pitchFamily="18" charset="0"/>
              </a:rPr>
              <a:t> </a:t>
            </a:r>
            <a:r>
              <a:rPr lang="ru-RU" sz="1800" dirty="0" err="1" smtClean="0">
                <a:solidFill>
                  <a:schemeClr val="tx1"/>
                </a:solidFill>
                <a:latin typeface="Times New Roman" pitchFamily="18" charset="0"/>
                <a:cs typeface="Times New Roman" pitchFamily="18" charset="0"/>
              </a:rPr>
              <a:t>policy</a:t>
            </a:r>
            <a:r>
              <a:rPr lang="ru-RU" sz="1800" dirty="0" smtClean="0">
                <a:solidFill>
                  <a:schemeClr val="tx1"/>
                </a:solidFill>
                <a:latin typeface="Times New Roman" pitchFamily="18" charset="0"/>
                <a:cs typeface="Times New Roman" pitchFamily="18" charset="0"/>
              </a:rPr>
              <a:t>);</a:t>
            </a:r>
          </a:p>
          <a:p>
            <a:pPr indent="457200" algn="just">
              <a:spcBef>
                <a:spcPts val="0"/>
              </a:spcBef>
            </a:pPr>
            <a:r>
              <a:rPr lang="ru-RU" sz="1800" dirty="0" smtClean="0">
                <a:solidFill>
                  <a:schemeClr val="tx1"/>
                </a:solidFill>
                <a:latin typeface="Times New Roman" pitchFamily="18" charset="0"/>
                <a:cs typeface="Times New Roman" pitchFamily="18" charset="0"/>
              </a:rPr>
              <a:t>ДЕВКО (DEVCO) — Комитет по оказанию помощи развивающимся странам (</a:t>
            </a:r>
            <a:r>
              <a:rPr lang="ru-RU" sz="1800" dirty="0" err="1" smtClean="0">
                <a:solidFill>
                  <a:schemeClr val="tx1"/>
                </a:solidFill>
                <a:latin typeface="Times New Roman" pitchFamily="18" charset="0"/>
                <a:cs typeface="Times New Roman" pitchFamily="18" charset="0"/>
              </a:rPr>
              <a:t>Committee</a:t>
            </a:r>
            <a:r>
              <a:rPr lang="ru-RU" sz="1800" dirty="0" smtClean="0">
                <a:solidFill>
                  <a:schemeClr val="tx1"/>
                </a:solidFill>
                <a:latin typeface="Times New Roman" pitchFamily="18" charset="0"/>
                <a:cs typeface="Times New Roman" pitchFamily="18" charset="0"/>
              </a:rPr>
              <a:t> </a:t>
            </a:r>
            <a:r>
              <a:rPr lang="ru-RU" sz="1800" dirty="0" err="1" smtClean="0">
                <a:solidFill>
                  <a:schemeClr val="tx1"/>
                </a:solidFill>
                <a:latin typeface="Times New Roman" pitchFamily="18" charset="0"/>
                <a:cs typeface="Times New Roman" pitchFamily="18" charset="0"/>
              </a:rPr>
              <a:t>on</a:t>
            </a:r>
            <a:r>
              <a:rPr lang="ru-RU" sz="1800" dirty="0" smtClean="0">
                <a:solidFill>
                  <a:schemeClr val="tx1"/>
                </a:solidFill>
                <a:latin typeface="Times New Roman" pitchFamily="18" charset="0"/>
                <a:cs typeface="Times New Roman" pitchFamily="18" charset="0"/>
              </a:rPr>
              <a:t> </a:t>
            </a:r>
            <a:r>
              <a:rPr lang="ru-RU" sz="1800" dirty="0" err="1" smtClean="0">
                <a:solidFill>
                  <a:schemeClr val="tx1"/>
                </a:solidFill>
                <a:latin typeface="Times New Roman" pitchFamily="18" charset="0"/>
                <a:cs typeface="Times New Roman" pitchFamily="18" charset="0"/>
              </a:rPr>
              <a:t>developing</a:t>
            </a:r>
            <a:r>
              <a:rPr lang="ru-RU" sz="1800" dirty="0" smtClean="0">
                <a:solidFill>
                  <a:schemeClr val="tx1"/>
                </a:solidFill>
                <a:latin typeface="Times New Roman" pitchFamily="18" charset="0"/>
                <a:cs typeface="Times New Roman" pitchFamily="18" charset="0"/>
              </a:rPr>
              <a:t> </a:t>
            </a:r>
            <a:r>
              <a:rPr lang="ru-RU" sz="1800" dirty="0" err="1" smtClean="0">
                <a:solidFill>
                  <a:schemeClr val="tx1"/>
                </a:solidFill>
                <a:latin typeface="Times New Roman" pitchFamily="18" charset="0"/>
                <a:cs typeface="Times New Roman" pitchFamily="18" charset="0"/>
              </a:rPr>
              <a:t>country</a:t>
            </a:r>
            <a:r>
              <a:rPr lang="ru-RU" sz="1800" dirty="0" smtClean="0">
                <a:solidFill>
                  <a:schemeClr val="tx1"/>
                </a:solidFill>
                <a:latin typeface="Times New Roman" pitchFamily="18" charset="0"/>
                <a:cs typeface="Times New Roman" pitchFamily="18" charset="0"/>
              </a:rPr>
              <a:t>);</a:t>
            </a:r>
          </a:p>
          <a:p>
            <a:pPr indent="457200" algn="just">
              <a:spcBef>
                <a:spcPts val="0"/>
              </a:spcBef>
            </a:pPr>
            <a:r>
              <a:rPr lang="ru-RU" sz="1800" dirty="0" smtClean="0">
                <a:solidFill>
                  <a:schemeClr val="tx1"/>
                </a:solidFill>
                <a:latin typeface="Times New Roman" pitchFamily="18" charset="0"/>
                <a:cs typeface="Times New Roman" pitchFamily="18" charset="0"/>
              </a:rPr>
              <a:t>PEMKO (REMCO) — Комитет по стандартным образцам (</a:t>
            </a:r>
            <a:r>
              <a:rPr lang="ru-RU" sz="1800" dirty="0" err="1" smtClean="0">
                <a:solidFill>
                  <a:schemeClr val="tx1"/>
                </a:solidFill>
                <a:latin typeface="Times New Roman" pitchFamily="18" charset="0"/>
                <a:cs typeface="Times New Roman" pitchFamily="18" charset="0"/>
              </a:rPr>
              <a:t>Committee</a:t>
            </a:r>
            <a:r>
              <a:rPr lang="ru-RU" sz="1800" dirty="0" smtClean="0">
                <a:solidFill>
                  <a:schemeClr val="tx1"/>
                </a:solidFill>
                <a:latin typeface="Times New Roman" pitchFamily="18" charset="0"/>
                <a:cs typeface="Times New Roman" pitchFamily="18" charset="0"/>
              </a:rPr>
              <a:t> </a:t>
            </a:r>
            <a:r>
              <a:rPr lang="ru-RU" sz="1800" dirty="0" err="1" smtClean="0">
                <a:solidFill>
                  <a:schemeClr val="tx1"/>
                </a:solidFill>
                <a:latin typeface="Times New Roman" pitchFamily="18" charset="0"/>
                <a:cs typeface="Times New Roman" pitchFamily="18" charset="0"/>
              </a:rPr>
              <a:t>on</a:t>
            </a:r>
            <a:r>
              <a:rPr lang="ru-RU" sz="1800" dirty="0" smtClean="0">
                <a:solidFill>
                  <a:schemeClr val="tx1"/>
                </a:solidFill>
                <a:latin typeface="Times New Roman" pitchFamily="18" charset="0"/>
                <a:cs typeface="Times New Roman" pitchFamily="18" charset="0"/>
              </a:rPr>
              <a:t> </a:t>
            </a:r>
            <a:r>
              <a:rPr lang="ru-RU" sz="1800" dirty="0" err="1" smtClean="0">
                <a:solidFill>
                  <a:schemeClr val="tx1"/>
                </a:solidFill>
                <a:latin typeface="Times New Roman" pitchFamily="18" charset="0"/>
                <a:cs typeface="Times New Roman" pitchFamily="18" charset="0"/>
              </a:rPr>
              <a:t>reference</a:t>
            </a:r>
            <a:r>
              <a:rPr lang="ru-RU" sz="1800" dirty="0" smtClean="0">
                <a:solidFill>
                  <a:schemeClr val="tx1"/>
                </a:solidFill>
                <a:latin typeface="Times New Roman" pitchFamily="18" charset="0"/>
                <a:cs typeface="Times New Roman" pitchFamily="18" charset="0"/>
              </a:rPr>
              <a:t> </a:t>
            </a:r>
            <a:r>
              <a:rPr lang="ru-RU" sz="1800" dirty="0" err="1" smtClean="0">
                <a:solidFill>
                  <a:schemeClr val="tx1"/>
                </a:solidFill>
                <a:latin typeface="Times New Roman" pitchFamily="18" charset="0"/>
                <a:cs typeface="Times New Roman" pitchFamily="18" charset="0"/>
              </a:rPr>
              <a:t>materials</a:t>
            </a:r>
            <a:r>
              <a:rPr lang="ru-RU" sz="1800" dirty="0" smtClean="0">
                <a:solidFill>
                  <a:schemeClr val="tx1"/>
                </a:solidFill>
                <a:latin typeface="Times New Roman" pitchFamily="18" charset="0"/>
                <a:cs typeface="Times New Roman" pitchFamily="18" charset="0"/>
              </a:rPr>
              <a:t>).</a:t>
            </a:r>
          </a:p>
          <a:p>
            <a:pPr indent="457200" algn="just">
              <a:spcBef>
                <a:spcPts val="0"/>
              </a:spcBef>
            </a:pPr>
            <a:r>
              <a:rPr lang="ru-RU" sz="1800" dirty="0" smtClean="0">
                <a:solidFill>
                  <a:schemeClr val="tx1"/>
                </a:solidFill>
                <a:latin typeface="Times New Roman" pitchFamily="18" charset="0"/>
                <a:cs typeface="Times New Roman" pitchFamily="18" charset="0"/>
              </a:rPr>
              <a:t>Комитет по сертификации (СЕРТИКО) – отвечает за организационно-методическое обеспечение сертификации. </a:t>
            </a:r>
          </a:p>
        </p:txBody>
      </p:sp>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  31</a:t>
            </a:r>
            <a:endParaRPr lang="ru-RU" dirty="0"/>
          </a:p>
        </p:txBody>
      </p:sp>
    </p:spTree>
    <p:extLst>
      <p:ext uri="{BB962C8B-B14F-4D97-AF65-F5344CB8AC3E}">
        <p14:creationId xmlns:p14="http://schemas.microsoft.com/office/powerpoint/2010/main" val="3260934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241300" y="441434"/>
            <a:ext cx="3170358" cy="4481294"/>
          </a:xfrm>
          <a:solidFill>
            <a:schemeClr val="bg1"/>
          </a:solidFill>
        </p:spPr>
        <p:txBody>
          <a:bodyPr>
            <a:noAutofit/>
          </a:bodyPr>
          <a:lstStyle/>
          <a:p>
            <a:pPr indent="457200">
              <a:spcBef>
                <a:spcPts val="0"/>
              </a:spcBef>
            </a:pPr>
            <a:r>
              <a:rPr lang="ru-RU" sz="1800" b="1" dirty="0" smtClean="0">
                <a:solidFill>
                  <a:schemeClr val="tx1"/>
                </a:solidFill>
                <a:latin typeface="Times New Roman" pitchFamily="18" charset="0"/>
                <a:cs typeface="Times New Roman" pitchFamily="18" charset="0"/>
              </a:rPr>
              <a:t>Организационная структура </a:t>
            </a:r>
            <a:r>
              <a:rPr lang="en-US" sz="1800" b="1" dirty="0" smtClean="0">
                <a:solidFill>
                  <a:schemeClr val="tx1"/>
                </a:solidFill>
                <a:latin typeface="Times New Roman" pitchFamily="18" charset="0"/>
                <a:cs typeface="Times New Roman" pitchFamily="18" charset="0"/>
              </a:rPr>
              <a:t>ISO</a:t>
            </a:r>
          </a:p>
          <a:p>
            <a:pPr indent="457200" algn="just">
              <a:spcBef>
                <a:spcPts val="0"/>
              </a:spcBef>
            </a:pPr>
            <a:r>
              <a:rPr lang="ru-RU" sz="1800" dirty="0">
                <a:solidFill>
                  <a:schemeClr val="tx1"/>
                </a:solidFill>
                <a:latin typeface="Times New Roman" pitchFamily="18" charset="0"/>
                <a:cs typeface="Times New Roman" pitchFamily="18" charset="0"/>
              </a:rPr>
              <a:t>Организационно в ИСО входят руководящие и рабочие органы. Руководящие органы: Генеральная ассамблея (высший орган), Совет, Техническое руководящее бюро. Рабочие органы — технические Комитеты (ТК), подкомитеты, технические консультативные </a:t>
            </a:r>
            <a:r>
              <a:rPr lang="ru-RU" u="sng" dirty="0"/>
              <a:t>группы (ТКГ).</a:t>
            </a:r>
            <a:endParaRPr lang="ru-RU" sz="1800" dirty="0" smtClean="0">
              <a:solidFill>
                <a:schemeClr val="tx1"/>
              </a:solidFill>
              <a:latin typeface="Times New Roman" pitchFamily="18" charset="0"/>
              <a:cs typeface="Times New Roman" pitchFamily="18" charset="0"/>
            </a:endParaRPr>
          </a:p>
        </p:txBody>
      </p:sp>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  </a:t>
            </a:r>
            <a:r>
              <a:rPr lang="en-US" dirty="0" smtClean="0"/>
              <a:t>32</a:t>
            </a:r>
            <a:endParaRPr lang="ru-RU" dirty="0"/>
          </a:p>
        </p:txBody>
      </p:sp>
      <p:pic>
        <p:nvPicPr>
          <p:cNvPr id="2" name="Рисунок 1"/>
          <p:cNvPicPr>
            <a:picLocks noChangeAspect="1"/>
          </p:cNvPicPr>
          <p:nvPr/>
        </p:nvPicPr>
        <p:blipFill>
          <a:blip r:embed="rId2"/>
          <a:stretch>
            <a:fillRect/>
          </a:stretch>
        </p:blipFill>
        <p:spPr>
          <a:xfrm>
            <a:off x="4024211" y="441434"/>
            <a:ext cx="4850912" cy="4112876"/>
          </a:xfrm>
          <a:prstGeom prst="rect">
            <a:avLst/>
          </a:prstGeom>
        </p:spPr>
      </p:pic>
    </p:spTree>
    <p:extLst>
      <p:ext uri="{BB962C8B-B14F-4D97-AF65-F5344CB8AC3E}">
        <p14:creationId xmlns:p14="http://schemas.microsoft.com/office/powerpoint/2010/main" val="3218677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241300" y="441434"/>
            <a:ext cx="8095506" cy="4481294"/>
          </a:xfrm>
          <a:solidFill>
            <a:schemeClr val="bg1"/>
          </a:solidFill>
        </p:spPr>
        <p:txBody>
          <a:bodyPr>
            <a:noAutofit/>
          </a:bodyPr>
          <a:lstStyle/>
          <a:p>
            <a:r>
              <a:rPr lang="ru-RU" sz="1800" b="1" dirty="0" smtClean="0">
                <a:solidFill>
                  <a:schemeClr val="tx1"/>
                </a:solidFill>
                <a:latin typeface="Times New Roman" pitchFamily="18" charset="0"/>
                <a:cs typeface="Times New Roman" pitchFamily="18" charset="0"/>
              </a:rPr>
              <a:t>Генеральная </a:t>
            </a:r>
            <a:r>
              <a:rPr lang="ru-RU" sz="1800" b="1" dirty="0">
                <a:solidFill>
                  <a:schemeClr val="tx1"/>
                </a:solidFill>
                <a:latin typeface="Times New Roman" pitchFamily="18" charset="0"/>
                <a:cs typeface="Times New Roman" pitchFamily="18" charset="0"/>
              </a:rPr>
              <a:t>ассамблея</a:t>
            </a:r>
          </a:p>
          <a:p>
            <a:pPr algn="just"/>
            <a:r>
              <a:rPr lang="ru-RU" sz="1800" dirty="0">
                <a:solidFill>
                  <a:schemeClr val="tx1"/>
                </a:solidFill>
                <a:latin typeface="Times New Roman" pitchFamily="18" charset="0"/>
                <a:cs typeface="Times New Roman" pitchFamily="18" charset="0"/>
              </a:rPr>
              <a:t>Генеральная ассамблея — это собрание должностных лиц и делегатов, назначенных комитетами-членами. Каждый комитет-член имеет право представить не более трех делегатов, но их могут сопровождать наблюдатели. </a:t>
            </a:r>
            <a:r>
              <a:rPr lang="ru-RU" sz="1800" dirty="0" smtClean="0">
                <a:solidFill>
                  <a:schemeClr val="tx1"/>
                </a:solidFill>
                <a:latin typeface="Times New Roman" pitchFamily="18" charset="0"/>
                <a:cs typeface="Times New Roman" pitchFamily="18" charset="0"/>
              </a:rPr>
              <a:t>Члены-корреспонденты </a:t>
            </a:r>
            <a:r>
              <a:rPr lang="ru-RU" sz="1800" dirty="0">
                <a:solidFill>
                  <a:schemeClr val="tx1"/>
                </a:solidFill>
                <a:latin typeface="Times New Roman" pitchFamily="18" charset="0"/>
                <a:cs typeface="Times New Roman" pitchFamily="18" charset="0"/>
              </a:rPr>
              <a:t>и члены-абоненты участвуют как наблюдатели</a:t>
            </a:r>
            <a:r>
              <a:rPr lang="ru-RU" sz="1800" dirty="0" smtClean="0">
                <a:solidFill>
                  <a:schemeClr val="tx1"/>
                </a:solidFill>
                <a:latin typeface="Times New Roman" pitchFamily="18" charset="0"/>
                <a:cs typeface="Times New Roman" pitchFamily="18" charset="0"/>
              </a:rPr>
              <a:t>.</a:t>
            </a:r>
            <a:endParaRPr lang="en-US" sz="1800" dirty="0" smtClean="0">
              <a:solidFill>
                <a:schemeClr val="tx1"/>
              </a:solidFill>
              <a:latin typeface="Times New Roman" pitchFamily="18" charset="0"/>
              <a:cs typeface="Times New Roman" pitchFamily="18" charset="0"/>
            </a:endParaRPr>
          </a:p>
          <a:p>
            <a:pPr algn="just"/>
            <a:endParaRPr lang="en-US" sz="1800" dirty="0" smtClean="0">
              <a:solidFill>
                <a:schemeClr val="tx1"/>
              </a:solidFill>
              <a:latin typeface="Times New Roman" pitchFamily="18" charset="0"/>
              <a:cs typeface="Times New Roman" pitchFamily="18" charset="0"/>
            </a:endParaRPr>
          </a:p>
          <a:p>
            <a:pPr algn="just"/>
            <a:endParaRPr lang="ru-RU" sz="1800" dirty="0">
              <a:solidFill>
                <a:schemeClr val="tx1"/>
              </a:solidFill>
              <a:latin typeface="Times New Roman" pitchFamily="18" charset="0"/>
              <a:cs typeface="Times New Roman" pitchFamily="18" charset="0"/>
            </a:endParaRPr>
          </a:p>
        </p:txBody>
      </p:sp>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  </a:t>
            </a:r>
            <a:r>
              <a:rPr lang="en-US" dirty="0" smtClean="0"/>
              <a:t>33</a:t>
            </a:r>
            <a:endParaRPr lang="ru-RU" dirty="0"/>
          </a:p>
        </p:txBody>
      </p:sp>
    </p:spTree>
    <p:extLst>
      <p:ext uri="{BB962C8B-B14F-4D97-AF65-F5344CB8AC3E}">
        <p14:creationId xmlns:p14="http://schemas.microsoft.com/office/powerpoint/2010/main" val="1593588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241300" y="441434"/>
            <a:ext cx="8417122" cy="4481294"/>
          </a:xfrm>
          <a:solidFill>
            <a:schemeClr val="bg1"/>
          </a:solidFill>
        </p:spPr>
        <p:txBody>
          <a:bodyPr>
            <a:noAutofit/>
          </a:bodyPr>
          <a:lstStyle/>
          <a:p>
            <a:r>
              <a:rPr lang="ru-RU" sz="1800" b="1" dirty="0" smtClean="0">
                <a:solidFill>
                  <a:schemeClr val="tx1"/>
                </a:solidFill>
                <a:latin typeface="Times New Roman" pitchFamily="18" charset="0"/>
                <a:cs typeface="Times New Roman" pitchFamily="18" charset="0"/>
              </a:rPr>
              <a:t>Совет</a:t>
            </a:r>
            <a:endParaRPr lang="ru-RU" sz="1800" b="1" dirty="0">
              <a:solidFill>
                <a:schemeClr val="tx1"/>
              </a:solidFill>
              <a:latin typeface="Times New Roman" pitchFamily="18" charset="0"/>
              <a:cs typeface="Times New Roman" pitchFamily="18" charset="0"/>
            </a:endParaRPr>
          </a:p>
          <a:p>
            <a:pPr algn="just"/>
            <a:r>
              <a:rPr lang="ru-RU" sz="1800" dirty="0">
                <a:solidFill>
                  <a:schemeClr val="tx1"/>
                </a:solidFill>
                <a:latin typeface="Times New Roman" pitchFamily="18" charset="0"/>
                <a:cs typeface="Times New Roman" pitchFamily="18" charset="0"/>
              </a:rPr>
              <a:t>Совет руководит работой ИСО в перерывах между сессиями Генеральной ассамблеи. Совет имеет право, не созывая Генеральной ассамблеи, направить в комитеты-члены вопросы для консультации или поручить комитетам-членам их решение. На заседаниях Совета решения принимаются большинством голосов присутствующих на заседании комитетов-членов Совета. В период между заседаниями и при необходимости Совет может принимать решения путем переписки.</a:t>
            </a:r>
          </a:p>
          <a:p>
            <a:pPr algn="just"/>
            <a:r>
              <a:rPr lang="ru-RU" sz="1800" dirty="0">
                <a:solidFill>
                  <a:schemeClr val="tx1"/>
                </a:solidFill>
                <a:latin typeface="Times New Roman" pitchFamily="18" charset="0"/>
                <a:cs typeface="Times New Roman" pitchFamily="18" charset="0"/>
              </a:rPr>
              <a:t>Совету ИСО подчиняется семь комитетов: ПЛАКО (техническое бюро), ПРОФКО (методическая и информационная помощь); КАСКО (комитет по оценке соответствия); ИНФКО (комитет по научно-технической информации); ДЕВКО (комитет по оказанию помощи развивающимся странам); КОПОЛКО (комитет по защите интересов потребителей); РЕМКО (комитет по стандартным образцам).</a:t>
            </a:r>
          </a:p>
          <a:p>
            <a:pPr algn="just"/>
            <a:endParaRPr lang="en-US" sz="1800" dirty="0" smtClean="0">
              <a:solidFill>
                <a:schemeClr val="tx1"/>
              </a:solidFill>
              <a:latin typeface="Times New Roman" pitchFamily="18" charset="0"/>
              <a:cs typeface="Times New Roman" pitchFamily="18" charset="0"/>
            </a:endParaRPr>
          </a:p>
          <a:p>
            <a:pPr algn="just"/>
            <a:endParaRPr lang="ru-RU" sz="1800" dirty="0">
              <a:solidFill>
                <a:schemeClr val="tx1"/>
              </a:solidFill>
              <a:latin typeface="Times New Roman" pitchFamily="18" charset="0"/>
              <a:cs typeface="Times New Roman" pitchFamily="18" charset="0"/>
            </a:endParaRPr>
          </a:p>
        </p:txBody>
      </p:sp>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  </a:t>
            </a:r>
            <a:r>
              <a:rPr lang="en-US" dirty="0" smtClean="0"/>
              <a:t>34</a:t>
            </a:r>
            <a:endParaRPr lang="ru-RU" dirty="0"/>
          </a:p>
        </p:txBody>
      </p:sp>
    </p:spTree>
    <p:extLst>
      <p:ext uri="{BB962C8B-B14F-4D97-AF65-F5344CB8AC3E}">
        <p14:creationId xmlns:p14="http://schemas.microsoft.com/office/powerpoint/2010/main" val="1988644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241300" y="441434"/>
            <a:ext cx="8417122" cy="4481294"/>
          </a:xfrm>
          <a:solidFill>
            <a:schemeClr val="bg1"/>
          </a:solidFill>
        </p:spPr>
        <p:txBody>
          <a:bodyPr>
            <a:noAutofit/>
          </a:bodyPr>
          <a:lstStyle/>
          <a:p>
            <a:r>
              <a:rPr lang="ru-RU" sz="1800" b="1" dirty="0" smtClean="0">
                <a:solidFill>
                  <a:schemeClr val="tx1"/>
                </a:solidFill>
                <a:latin typeface="Times New Roman" pitchFamily="18" charset="0"/>
                <a:cs typeface="Times New Roman" pitchFamily="18" charset="0"/>
              </a:rPr>
              <a:t>ПЛАКО</a:t>
            </a:r>
            <a:endParaRPr lang="ru-RU" sz="1800" b="1" dirty="0">
              <a:solidFill>
                <a:schemeClr val="tx1"/>
              </a:solidFill>
              <a:latin typeface="Times New Roman" pitchFamily="18" charset="0"/>
              <a:cs typeface="Times New Roman" pitchFamily="18" charset="0"/>
            </a:endParaRPr>
          </a:p>
          <a:p>
            <a:pPr algn="just"/>
            <a:r>
              <a:rPr lang="ru-RU" sz="1800" dirty="0">
                <a:solidFill>
                  <a:schemeClr val="tx1"/>
                </a:solidFill>
                <a:latin typeface="Times New Roman" pitchFamily="18" charset="0"/>
                <a:cs typeface="Times New Roman" pitchFamily="18" charset="0"/>
              </a:rPr>
              <a:t>ПЛАКО (PLACO — </a:t>
            </a:r>
            <a:r>
              <a:rPr lang="ru-RU" sz="1800" dirty="0" err="1">
                <a:solidFill>
                  <a:schemeClr val="tx1"/>
                </a:solidFill>
                <a:latin typeface="Times New Roman" pitchFamily="18" charset="0"/>
                <a:cs typeface="Times New Roman" pitchFamily="18" charset="0"/>
              </a:rPr>
              <a:t>Planning</a:t>
            </a:r>
            <a:r>
              <a:rPr lang="ru-RU" sz="1800" dirty="0">
                <a:solidFill>
                  <a:schemeClr val="tx1"/>
                </a:solidFill>
                <a:latin typeface="Times New Roman" pitchFamily="18" charset="0"/>
                <a:cs typeface="Times New Roman" pitchFamily="18" charset="0"/>
              </a:rPr>
              <a:t> </a:t>
            </a:r>
            <a:r>
              <a:rPr lang="ru-RU" sz="1800" dirty="0" err="1">
                <a:solidFill>
                  <a:schemeClr val="tx1"/>
                </a:solidFill>
                <a:latin typeface="Times New Roman" pitchFamily="18" charset="0"/>
                <a:cs typeface="Times New Roman" pitchFamily="18" charset="0"/>
              </a:rPr>
              <a:t>Committee</a:t>
            </a:r>
            <a:r>
              <a:rPr lang="ru-RU" sz="1800" dirty="0">
                <a:solidFill>
                  <a:schemeClr val="tx1"/>
                </a:solidFill>
                <a:latin typeface="Times New Roman" pitchFamily="18" charset="0"/>
                <a:cs typeface="Times New Roman" pitchFamily="18" charset="0"/>
              </a:rPr>
              <a:t>) подготавливает предложения по планированию работы ИСО, по организации и координации технических сторон работы. В сферу работы ПЛАКО входят рассмотрение предложений по созданию и роспуску технических комитетов, определение области стандартизации, которой должны заниматься комитеты.</a:t>
            </a:r>
          </a:p>
          <a:p>
            <a:r>
              <a:rPr lang="ru-RU" sz="1800" b="1" dirty="0">
                <a:solidFill>
                  <a:schemeClr val="tx1"/>
                </a:solidFill>
                <a:latin typeface="Times New Roman" pitchFamily="18" charset="0"/>
                <a:cs typeface="Times New Roman" pitchFamily="18" charset="0"/>
              </a:rPr>
              <a:t>ПРОФКО</a:t>
            </a:r>
          </a:p>
          <a:p>
            <a:pPr algn="just"/>
            <a:r>
              <a:rPr lang="ru-RU" sz="1800" dirty="0">
                <a:solidFill>
                  <a:schemeClr val="tx1"/>
                </a:solidFill>
                <a:latin typeface="Times New Roman" pitchFamily="18" charset="0"/>
                <a:cs typeface="Times New Roman" pitchFamily="18" charset="0"/>
              </a:rPr>
              <a:t>ПРОФКО обязан оказывать методическую и информационную помощь Совету ИСО по принципам и методике разработки международных стандартов. Силами комитета проводятся изучение основополагающих принципов стандартизации и подготовка рекомендаций по достижению оптимальных результатов в данной области. ПРОФКО занимается также терминологией и организацией семинаров по применению международных стандартов для развития торговли.</a:t>
            </a:r>
          </a:p>
          <a:p>
            <a:pPr algn="just"/>
            <a:endParaRPr lang="ru-RU" sz="1800" dirty="0">
              <a:solidFill>
                <a:schemeClr val="tx1"/>
              </a:solidFill>
              <a:latin typeface="Times New Roman" pitchFamily="18" charset="0"/>
              <a:cs typeface="Times New Roman" pitchFamily="18" charset="0"/>
            </a:endParaRPr>
          </a:p>
        </p:txBody>
      </p:sp>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  35</a:t>
            </a:r>
            <a:endParaRPr lang="ru-RU" dirty="0"/>
          </a:p>
        </p:txBody>
      </p:sp>
    </p:spTree>
    <p:extLst>
      <p:ext uri="{BB962C8B-B14F-4D97-AF65-F5344CB8AC3E}">
        <p14:creationId xmlns:p14="http://schemas.microsoft.com/office/powerpoint/2010/main" val="937821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304361" y="277969"/>
            <a:ext cx="8461267" cy="4481294"/>
          </a:xfrm>
          <a:solidFill>
            <a:schemeClr val="bg1"/>
          </a:solidFill>
        </p:spPr>
        <p:txBody>
          <a:bodyPr>
            <a:noAutofit/>
          </a:bodyPr>
          <a:lstStyle/>
          <a:p>
            <a:r>
              <a:rPr lang="ru-RU" sz="1800" b="1" dirty="0" smtClean="0">
                <a:solidFill>
                  <a:schemeClr val="tx1"/>
                </a:solidFill>
                <a:latin typeface="Times New Roman" pitchFamily="18" charset="0"/>
                <a:cs typeface="Times New Roman" pitchFamily="18" charset="0"/>
              </a:rPr>
              <a:t>КАСКО</a:t>
            </a:r>
            <a:endParaRPr lang="ru-RU" sz="1800" b="1" dirty="0">
              <a:solidFill>
                <a:schemeClr val="tx1"/>
              </a:solidFill>
              <a:latin typeface="Times New Roman" pitchFamily="18" charset="0"/>
              <a:cs typeface="Times New Roman" pitchFamily="18" charset="0"/>
            </a:endParaRPr>
          </a:p>
          <a:p>
            <a:pPr algn="just"/>
            <a:r>
              <a:rPr lang="ru-RU" sz="1600" dirty="0">
                <a:solidFill>
                  <a:schemeClr val="tx1"/>
                </a:solidFill>
                <a:latin typeface="Times New Roman" pitchFamily="18" charset="0"/>
                <a:cs typeface="Times New Roman" pitchFamily="18" charset="0"/>
              </a:rPr>
              <a:t>КАСКО (CASCO — </a:t>
            </a:r>
            <a:r>
              <a:rPr lang="ru-RU" sz="1600" dirty="0" err="1">
                <a:solidFill>
                  <a:schemeClr val="tx1"/>
                </a:solidFill>
                <a:latin typeface="Times New Roman" pitchFamily="18" charset="0"/>
                <a:cs typeface="Times New Roman" pitchFamily="18" charset="0"/>
              </a:rPr>
              <a:t>Committee</a:t>
            </a:r>
            <a:r>
              <a:rPr lang="ru-RU" sz="1600" dirty="0">
                <a:solidFill>
                  <a:schemeClr val="tx1"/>
                </a:solidFill>
                <a:latin typeface="Times New Roman" pitchFamily="18" charset="0"/>
                <a:cs typeface="Times New Roman" pitchFamily="18" charset="0"/>
              </a:rPr>
              <a:t> </a:t>
            </a:r>
            <a:r>
              <a:rPr lang="ru-RU" sz="1600" dirty="0" err="1">
                <a:solidFill>
                  <a:schemeClr val="tx1"/>
                </a:solidFill>
                <a:latin typeface="Times New Roman" pitchFamily="18" charset="0"/>
                <a:cs typeface="Times New Roman" pitchFamily="18" charset="0"/>
              </a:rPr>
              <a:t>on</a:t>
            </a:r>
            <a:r>
              <a:rPr lang="ru-RU" sz="1600" dirty="0">
                <a:solidFill>
                  <a:schemeClr val="tx1"/>
                </a:solidFill>
                <a:latin typeface="Times New Roman" pitchFamily="18" charset="0"/>
                <a:cs typeface="Times New Roman" pitchFamily="18" charset="0"/>
              </a:rPr>
              <a:t> </a:t>
            </a:r>
            <a:r>
              <a:rPr lang="ru-RU" sz="1600" dirty="0" err="1">
                <a:solidFill>
                  <a:schemeClr val="tx1"/>
                </a:solidFill>
                <a:latin typeface="Times New Roman" pitchFamily="18" charset="0"/>
                <a:cs typeface="Times New Roman" pitchFamily="18" charset="0"/>
              </a:rPr>
              <a:t>conformity</a:t>
            </a:r>
            <a:r>
              <a:rPr lang="ru-RU" sz="1600" dirty="0">
                <a:solidFill>
                  <a:schemeClr val="tx1"/>
                </a:solidFill>
                <a:latin typeface="Times New Roman" pitchFamily="18" charset="0"/>
                <a:cs typeface="Times New Roman" pitchFamily="18" charset="0"/>
              </a:rPr>
              <a:t> </a:t>
            </a:r>
            <a:r>
              <a:rPr lang="ru-RU" sz="1600" dirty="0" err="1">
                <a:solidFill>
                  <a:schemeClr val="tx1"/>
                </a:solidFill>
                <a:latin typeface="Times New Roman" pitchFamily="18" charset="0"/>
                <a:cs typeface="Times New Roman" pitchFamily="18" charset="0"/>
              </a:rPr>
              <a:t>assessment</a:t>
            </a:r>
            <a:r>
              <a:rPr lang="ru-RU" sz="1600" dirty="0">
                <a:solidFill>
                  <a:schemeClr val="tx1"/>
                </a:solidFill>
                <a:latin typeface="Times New Roman" pitchFamily="18" charset="0"/>
                <a:cs typeface="Times New Roman" pitchFamily="18" charset="0"/>
              </a:rPr>
              <a:t>) занимается вопросами подтверждения соответствия продукции, услуг процессов и систем качества требованиям стандартов, изучая практику этой деятельности и анализируя информацию. Комитет разрабатывает руководства по испытаниям и оценке соответствия (сертификации) продукции, услуг, систем качества, подтверждению компетентности испытательных лабораторий и органов по сертификации. Важная область работы КАСКО — содействие взаимному признанию и принятию национальных и региональных систем сертификации, а также использованию международных стандартов в области испытаний и подтверждения соответствия. КАСКО совместно с МЭК подготовлен целый ряд руководств по различным аспектам сертификации, которые широко используются в странах-членах ИСО и МЭК: принципы, изложенные в этих документах, учтены в национальных системах сертификации, а также служат основой для соглашений по оценке соответствия взаимопоставляемой продукции в торгово-экономических связях стран разных регионов. КАСКО также занимается вопросами создания общих требований к аудиторам по аккредитации испытательных лабораторий и оценке качества работы аккредитующих органов; взаимного признания сертификатов соответствия продукции и систем качества и др.</a:t>
            </a:r>
          </a:p>
          <a:p>
            <a:pPr algn="just"/>
            <a:endParaRPr lang="ru-RU" sz="1800" dirty="0">
              <a:solidFill>
                <a:schemeClr val="tx1"/>
              </a:solidFill>
              <a:latin typeface="Times New Roman" pitchFamily="18" charset="0"/>
              <a:cs typeface="Times New Roman" pitchFamily="18" charset="0"/>
            </a:endParaRPr>
          </a:p>
        </p:txBody>
      </p:sp>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  36</a:t>
            </a:r>
            <a:endParaRPr lang="ru-RU" dirty="0"/>
          </a:p>
        </p:txBody>
      </p:sp>
    </p:spTree>
    <p:extLst>
      <p:ext uri="{BB962C8B-B14F-4D97-AF65-F5344CB8AC3E}">
        <p14:creationId xmlns:p14="http://schemas.microsoft.com/office/powerpoint/2010/main" val="467653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304361" y="277969"/>
            <a:ext cx="8461267" cy="4481294"/>
          </a:xfrm>
          <a:solidFill>
            <a:schemeClr val="bg1"/>
          </a:solidFill>
        </p:spPr>
        <p:txBody>
          <a:bodyPr>
            <a:noAutofit/>
          </a:bodyPr>
          <a:lstStyle/>
          <a:p>
            <a:r>
              <a:rPr lang="ru-RU" sz="1800" b="1" dirty="0" smtClean="0">
                <a:solidFill>
                  <a:schemeClr val="tx1"/>
                </a:solidFill>
                <a:latin typeface="Times New Roman" pitchFamily="18" charset="0"/>
                <a:cs typeface="Times New Roman" pitchFamily="18" charset="0"/>
              </a:rPr>
              <a:t>ДЕВКО</a:t>
            </a:r>
            <a:endParaRPr lang="ru-RU" sz="1800" b="1" dirty="0">
              <a:solidFill>
                <a:schemeClr val="tx1"/>
              </a:solidFill>
              <a:latin typeface="Times New Roman" pitchFamily="18" charset="0"/>
              <a:cs typeface="Times New Roman" pitchFamily="18" charset="0"/>
            </a:endParaRPr>
          </a:p>
          <a:p>
            <a:pPr algn="just"/>
            <a:r>
              <a:rPr lang="ru-RU" sz="1800" dirty="0">
                <a:solidFill>
                  <a:schemeClr val="tx1"/>
                </a:solidFill>
                <a:latin typeface="Times New Roman" pitchFamily="18" charset="0"/>
                <a:cs typeface="Times New Roman" pitchFamily="18" charset="0"/>
              </a:rPr>
              <a:t>ДЕВКО (DEVCO — </a:t>
            </a:r>
            <a:r>
              <a:rPr lang="ru-RU" sz="1800" dirty="0" err="1">
                <a:solidFill>
                  <a:schemeClr val="tx1"/>
                </a:solidFill>
                <a:latin typeface="Times New Roman" pitchFamily="18" charset="0"/>
                <a:cs typeface="Times New Roman" pitchFamily="18" charset="0"/>
              </a:rPr>
              <a:t>Commitete</a:t>
            </a:r>
            <a:r>
              <a:rPr lang="ru-RU" sz="1800" dirty="0">
                <a:solidFill>
                  <a:schemeClr val="tx1"/>
                </a:solidFill>
                <a:latin typeface="Times New Roman" pitchFamily="18" charset="0"/>
                <a:cs typeface="Times New Roman" pitchFamily="18" charset="0"/>
              </a:rPr>
              <a:t> </a:t>
            </a:r>
            <a:r>
              <a:rPr lang="ru-RU" sz="1800" dirty="0" err="1">
                <a:solidFill>
                  <a:schemeClr val="tx1"/>
                </a:solidFill>
                <a:latin typeface="Times New Roman" pitchFamily="18" charset="0"/>
                <a:cs typeface="Times New Roman" pitchFamily="18" charset="0"/>
              </a:rPr>
              <a:t>on</a:t>
            </a:r>
            <a:r>
              <a:rPr lang="ru-RU" sz="1800" dirty="0">
                <a:solidFill>
                  <a:schemeClr val="tx1"/>
                </a:solidFill>
                <a:latin typeface="Times New Roman" pitchFamily="18" charset="0"/>
                <a:cs typeface="Times New Roman" pitchFamily="18" charset="0"/>
              </a:rPr>
              <a:t> </a:t>
            </a:r>
            <a:r>
              <a:rPr lang="ru-RU" sz="1800" dirty="0" err="1">
                <a:solidFill>
                  <a:schemeClr val="tx1"/>
                </a:solidFill>
                <a:latin typeface="Times New Roman" pitchFamily="18" charset="0"/>
                <a:cs typeface="Times New Roman" pitchFamily="18" charset="0"/>
              </a:rPr>
              <a:t>developing</a:t>
            </a:r>
            <a:r>
              <a:rPr lang="ru-RU" sz="1800" dirty="0">
                <a:solidFill>
                  <a:schemeClr val="tx1"/>
                </a:solidFill>
                <a:latin typeface="Times New Roman" pitchFamily="18" charset="0"/>
                <a:cs typeface="Times New Roman" pitchFamily="18" charset="0"/>
              </a:rPr>
              <a:t> </a:t>
            </a:r>
            <a:r>
              <a:rPr lang="ru-RU" sz="1800" dirty="0" err="1">
                <a:solidFill>
                  <a:schemeClr val="tx1"/>
                </a:solidFill>
                <a:latin typeface="Times New Roman" pitchFamily="18" charset="0"/>
                <a:cs typeface="Times New Roman" pitchFamily="18" charset="0"/>
              </a:rPr>
              <a:t>country</a:t>
            </a:r>
            <a:r>
              <a:rPr lang="ru-RU" sz="1800" dirty="0">
                <a:solidFill>
                  <a:schemeClr val="tx1"/>
                </a:solidFill>
                <a:latin typeface="Times New Roman" pitchFamily="18" charset="0"/>
                <a:cs typeface="Times New Roman" pitchFamily="18" charset="0"/>
              </a:rPr>
              <a:t> </a:t>
            </a:r>
            <a:r>
              <a:rPr lang="ru-RU" sz="1800" dirty="0" err="1">
                <a:solidFill>
                  <a:schemeClr val="tx1"/>
                </a:solidFill>
                <a:latin typeface="Times New Roman" pitchFamily="18" charset="0"/>
                <a:cs typeface="Times New Roman" pitchFamily="18" charset="0"/>
              </a:rPr>
              <a:t>matters</a:t>
            </a:r>
            <a:r>
              <a:rPr lang="ru-RU" sz="1800" dirty="0">
                <a:solidFill>
                  <a:schemeClr val="tx1"/>
                </a:solidFill>
                <a:latin typeface="Times New Roman" pitchFamily="18" charset="0"/>
                <a:cs typeface="Times New Roman" pitchFamily="18" charset="0"/>
              </a:rPr>
              <a:t>) изучает запросы развивающихся стран в области стандартизации и разрабатывает рекомендации по содействию этим странам в данной области. Главные функции ДЕВКО: организация обсуждения в широких масштабах всех аспектов стандартизации в развивающихся странах, создание условий для обмена опытом с развитыми странами; подготовка специалистов по стандартизации на базе различных обучающих центров в развитых странах; содействие ознакомительным поездкам специалистов организаций, занимающихся стандартизацией в развивающихся странах; подготовка учебных пособий по стандартизации для развивающихся стран; стимулирование развития двустороннего сотрудничества промышленно развитых и развивающихся государств в области стандартизации и метрологии. В этих направлениях ДЕВКО сотрудничает с ООН. Одним из результатов совместных усилий стало создание и функционирование международных центров обучения.</a:t>
            </a:r>
          </a:p>
          <a:p>
            <a:endParaRPr lang="ru-RU" sz="1800" b="1" dirty="0">
              <a:solidFill>
                <a:schemeClr val="tx1"/>
              </a:solidFill>
              <a:latin typeface="Times New Roman" pitchFamily="18" charset="0"/>
              <a:cs typeface="Times New Roman" pitchFamily="18" charset="0"/>
            </a:endParaRPr>
          </a:p>
        </p:txBody>
      </p:sp>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  37</a:t>
            </a:r>
            <a:endParaRPr lang="ru-RU" dirty="0"/>
          </a:p>
        </p:txBody>
      </p:sp>
    </p:spTree>
    <p:extLst>
      <p:ext uri="{BB962C8B-B14F-4D97-AF65-F5344CB8AC3E}">
        <p14:creationId xmlns:p14="http://schemas.microsoft.com/office/powerpoint/2010/main" val="950778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304361" y="277969"/>
            <a:ext cx="8461267" cy="4481294"/>
          </a:xfrm>
          <a:solidFill>
            <a:schemeClr val="bg1"/>
          </a:solidFill>
        </p:spPr>
        <p:txBody>
          <a:bodyPr>
            <a:noAutofit/>
          </a:bodyPr>
          <a:lstStyle/>
          <a:p>
            <a:r>
              <a:rPr lang="ru-RU" sz="1800" b="1" dirty="0" smtClean="0">
                <a:solidFill>
                  <a:schemeClr val="tx1"/>
                </a:solidFill>
                <a:latin typeface="Times New Roman" pitchFamily="18" charset="0"/>
                <a:cs typeface="Times New Roman" pitchFamily="18" charset="0"/>
              </a:rPr>
              <a:t>КОПОЛКО</a:t>
            </a:r>
            <a:endParaRPr lang="ru-RU" sz="1800" b="1" dirty="0">
              <a:solidFill>
                <a:schemeClr val="tx1"/>
              </a:solidFill>
              <a:latin typeface="Times New Roman" pitchFamily="18" charset="0"/>
              <a:cs typeface="Times New Roman" pitchFamily="18" charset="0"/>
            </a:endParaRPr>
          </a:p>
          <a:p>
            <a:pPr algn="just"/>
            <a:r>
              <a:rPr lang="ru-RU" sz="1800" dirty="0">
                <a:solidFill>
                  <a:schemeClr val="tx1"/>
                </a:solidFill>
                <a:latin typeface="Times New Roman" pitchFamily="18" charset="0"/>
                <a:cs typeface="Times New Roman" pitchFamily="18" charset="0"/>
              </a:rPr>
              <a:t>КОПОЛКО (COPOLCO — </a:t>
            </a:r>
            <a:r>
              <a:rPr lang="ru-RU" sz="1800" dirty="0" err="1">
                <a:solidFill>
                  <a:schemeClr val="tx1"/>
                </a:solidFill>
                <a:latin typeface="Times New Roman" pitchFamily="18" charset="0"/>
                <a:cs typeface="Times New Roman" pitchFamily="18" charset="0"/>
              </a:rPr>
              <a:t>Committee</a:t>
            </a:r>
            <a:r>
              <a:rPr lang="ru-RU" sz="1800" dirty="0">
                <a:solidFill>
                  <a:schemeClr val="tx1"/>
                </a:solidFill>
                <a:latin typeface="Times New Roman" pitchFamily="18" charset="0"/>
                <a:cs typeface="Times New Roman" pitchFamily="18" charset="0"/>
              </a:rPr>
              <a:t> </a:t>
            </a:r>
            <a:r>
              <a:rPr lang="ru-RU" sz="1800" dirty="0" err="1">
                <a:solidFill>
                  <a:schemeClr val="tx1"/>
                </a:solidFill>
                <a:latin typeface="Times New Roman" pitchFamily="18" charset="0"/>
                <a:cs typeface="Times New Roman" pitchFamily="18" charset="0"/>
              </a:rPr>
              <a:t>on</a:t>
            </a:r>
            <a:r>
              <a:rPr lang="ru-RU" sz="1800" dirty="0">
                <a:solidFill>
                  <a:schemeClr val="tx1"/>
                </a:solidFill>
                <a:latin typeface="Times New Roman" pitchFamily="18" charset="0"/>
                <a:cs typeface="Times New Roman" pitchFamily="18" charset="0"/>
              </a:rPr>
              <a:t> </a:t>
            </a:r>
            <a:r>
              <a:rPr lang="ru-RU" sz="1800" dirty="0" err="1">
                <a:solidFill>
                  <a:schemeClr val="tx1"/>
                </a:solidFill>
                <a:latin typeface="Times New Roman" pitchFamily="18" charset="0"/>
                <a:cs typeface="Times New Roman" pitchFamily="18" charset="0"/>
              </a:rPr>
              <a:t>consumer</a:t>
            </a:r>
            <a:r>
              <a:rPr lang="ru-RU" sz="1800" dirty="0">
                <a:solidFill>
                  <a:schemeClr val="tx1"/>
                </a:solidFill>
                <a:latin typeface="Times New Roman" pitchFamily="18" charset="0"/>
                <a:cs typeface="Times New Roman" pitchFamily="18" charset="0"/>
              </a:rPr>
              <a:t> </a:t>
            </a:r>
            <a:r>
              <a:rPr lang="ru-RU" sz="1800" dirty="0" err="1">
                <a:solidFill>
                  <a:schemeClr val="tx1"/>
                </a:solidFill>
                <a:latin typeface="Times New Roman" pitchFamily="18" charset="0"/>
                <a:cs typeface="Times New Roman" pitchFamily="18" charset="0"/>
              </a:rPr>
              <a:t>policy</a:t>
            </a:r>
            <a:r>
              <a:rPr lang="ru-RU" sz="1800" dirty="0">
                <a:solidFill>
                  <a:schemeClr val="tx1"/>
                </a:solidFill>
                <a:latin typeface="Times New Roman" pitchFamily="18" charset="0"/>
                <a:cs typeface="Times New Roman" pitchFamily="18" charset="0"/>
              </a:rPr>
              <a:t>) изучает вопросы обеспечения интересов потребителей и возможности содействия этому через стандартизацию; обобщает опыт участия потребителей в создании стандартов и составляет программы по обучению потребителей в области стандартизации и доведению до них необходимой информации о международных стандартах. Этому способствует периодическое издание Перечня международных и национальных стандартов, а также полезных для потребителей руководств: «Сравнительные испытания потребительских товаров», «Информация о товарах для потребителей», «Разработка стандартных методов измерения эксплуатационных характеристик потребительских товаров» и др.</a:t>
            </a:r>
          </a:p>
          <a:p>
            <a:pPr algn="just"/>
            <a:r>
              <a:rPr lang="ru-RU" sz="1800" dirty="0">
                <a:solidFill>
                  <a:schemeClr val="tx1"/>
                </a:solidFill>
                <a:latin typeface="Times New Roman" pitchFamily="18" charset="0"/>
                <a:cs typeface="Times New Roman" pitchFamily="18" charset="0"/>
              </a:rPr>
              <a:t>КОПОЛКО участвовал в разработке руководства ИСО/МЭК по подготовке стандартов безопасности</a:t>
            </a:r>
            <a:r>
              <a:rPr lang="ru-RU" dirty="0"/>
              <a:t>.</a:t>
            </a:r>
          </a:p>
        </p:txBody>
      </p:sp>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  38</a:t>
            </a:r>
            <a:endParaRPr lang="ru-RU" dirty="0"/>
          </a:p>
        </p:txBody>
      </p:sp>
    </p:spTree>
    <p:extLst>
      <p:ext uri="{BB962C8B-B14F-4D97-AF65-F5344CB8AC3E}">
        <p14:creationId xmlns:p14="http://schemas.microsoft.com/office/powerpoint/2010/main" val="1859786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265889" y="0"/>
            <a:ext cx="6982636" cy="3216265"/>
          </a:xfrm>
          <a:prstGeom prst="rect">
            <a:avLst/>
          </a:prstGeom>
          <a:solidFill>
            <a:schemeClr val="bg1"/>
          </a:solidFill>
        </p:spPr>
        <p:txBody>
          <a:bodyPr wrap="square" rtlCol="0">
            <a:spAutoFit/>
          </a:bodyPr>
          <a:lstStyle/>
          <a:p>
            <a:pPr algn="just">
              <a:spcAft>
                <a:spcPts val="600"/>
              </a:spcAft>
            </a:pPr>
            <a:r>
              <a:rPr lang="ru-RU" b="1" dirty="0" smtClean="0">
                <a:solidFill>
                  <a:srgbClr val="FF0000"/>
                </a:solidFill>
                <a:latin typeface="Times New Roman" pitchFamily="18" charset="0"/>
                <a:cs typeface="Times New Roman" pitchFamily="18" charset="0"/>
              </a:rPr>
              <a:t>История сертификации в России</a:t>
            </a:r>
          </a:p>
          <a:p>
            <a:pPr indent="457200" algn="just"/>
            <a:r>
              <a:rPr lang="ru-RU" dirty="0" smtClean="0">
                <a:latin typeface="Times New Roman" pitchFamily="18" charset="0"/>
                <a:cs typeface="Times New Roman" pitchFamily="18" charset="0"/>
              </a:rPr>
              <a:t>В 1993 году Закон РФ "О защите прав потребителей” установил обязательность сертификации безопасности товаров народного потребления. Идея состояла в замене системы государственного управления производством и контроля качества продукции на систему государственного регулирования процедур контроля безопасности производств и продукции с соответствующим изменением функций участников отношений. Законы определили права субъекта сертификации - посредника между производителем и покупателем продукции - письменно удостоверять соответствие продукции установленным требованиям стандартов. </a:t>
            </a:r>
          </a:p>
        </p:txBody>
      </p:sp>
      <p:pic>
        <p:nvPicPr>
          <p:cNvPr id="7" name="Рисунок 6" descr="Unofficial_Flag_of_Russia.svg.png"/>
          <p:cNvPicPr>
            <a:picLocks noChangeAspect="1"/>
          </p:cNvPicPr>
          <p:nvPr/>
        </p:nvPicPr>
        <p:blipFill>
          <a:blip r:embed="rId3"/>
          <a:stretch>
            <a:fillRect/>
          </a:stretch>
        </p:blipFill>
        <p:spPr>
          <a:xfrm>
            <a:off x="7565571" y="804798"/>
            <a:ext cx="1180346" cy="787051"/>
          </a:xfrm>
          <a:prstGeom prst="rect">
            <a:avLst/>
          </a:prstGeom>
        </p:spPr>
      </p:pic>
      <p:sp>
        <p:nvSpPr>
          <p:cNvPr id="8" name="TextBox 7"/>
          <p:cNvSpPr txBox="1"/>
          <p:nvPr/>
        </p:nvSpPr>
        <p:spPr>
          <a:xfrm>
            <a:off x="265888" y="3121015"/>
            <a:ext cx="8678087" cy="2031325"/>
          </a:xfrm>
          <a:prstGeom prst="rect">
            <a:avLst/>
          </a:prstGeom>
          <a:noFill/>
        </p:spPr>
        <p:txBody>
          <a:bodyPr wrap="square" rtlCol="0">
            <a:spAutoFit/>
          </a:bodyPr>
          <a:lstStyle/>
          <a:p>
            <a:pPr indent="457200" algn="just"/>
            <a:r>
              <a:rPr lang="ru-RU" dirty="0" smtClean="0">
                <a:latin typeface="Times New Roman" pitchFamily="18" charset="0"/>
                <a:cs typeface="Times New Roman" pitchFamily="18" charset="0"/>
              </a:rPr>
              <a:t>В течение последующих 10 лет формировалась законодательная основа подтверждения соответствия различных видов продукции. В составе имущественных комплексов предпринимательской деятельности в соответствии с Гражданским кодексом РФ были определены две области регулирования качества: качество собственно продукции и качество технологических систем обращения с продукцией (так называемые системы качества) на различных этапах ее жизненного цикла.</a:t>
            </a:r>
          </a:p>
          <a:p>
            <a:endParaRPr lang="ru-RU" dirty="0"/>
          </a:p>
        </p:txBody>
      </p:sp>
      <p:sp>
        <p:nvSpPr>
          <p:cNvPr id="9" name="TextBox 8"/>
          <p:cNvSpPr txBox="1"/>
          <p:nvPr/>
        </p:nvSpPr>
        <p:spPr>
          <a:xfrm>
            <a:off x="8586281" y="4786009"/>
            <a:ext cx="557719" cy="369332"/>
          </a:xfrm>
          <a:prstGeom prst="rect">
            <a:avLst/>
          </a:prstGeom>
          <a:noFill/>
        </p:spPr>
        <p:txBody>
          <a:bodyPr wrap="square" rtlCol="0">
            <a:spAutoFit/>
          </a:bodyPr>
          <a:lstStyle/>
          <a:p>
            <a:r>
              <a:rPr lang="ru-RU" dirty="0" smtClean="0"/>
              <a:t>3</a:t>
            </a:r>
            <a:endParaRPr lang="ru-RU" dirty="0"/>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0"/>
          </p:nvPr>
        </p:nvSpPr>
        <p:spPr>
          <a:xfrm>
            <a:off x="304361" y="277969"/>
            <a:ext cx="8461267" cy="4481294"/>
          </a:xfrm>
          <a:solidFill>
            <a:schemeClr val="bg1"/>
          </a:solidFill>
        </p:spPr>
        <p:txBody>
          <a:bodyPr>
            <a:noAutofit/>
          </a:bodyPr>
          <a:lstStyle/>
          <a:p>
            <a:r>
              <a:rPr lang="ru-RU" sz="1800" b="1" dirty="0" smtClean="0">
                <a:solidFill>
                  <a:schemeClr val="tx1"/>
                </a:solidFill>
                <a:latin typeface="Times New Roman" pitchFamily="18" charset="0"/>
                <a:cs typeface="Times New Roman" pitchFamily="18" charset="0"/>
              </a:rPr>
              <a:t>РЕМКО</a:t>
            </a:r>
            <a:endParaRPr lang="ru-RU" sz="1800" b="1" dirty="0">
              <a:solidFill>
                <a:schemeClr val="tx1"/>
              </a:solidFill>
              <a:latin typeface="Times New Roman" pitchFamily="18" charset="0"/>
              <a:cs typeface="Times New Roman" pitchFamily="18" charset="0"/>
            </a:endParaRPr>
          </a:p>
          <a:p>
            <a:pPr algn="just"/>
            <a:r>
              <a:rPr lang="ru-RU" sz="1800" dirty="0">
                <a:solidFill>
                  <a:schemeClr val="tx1"/>
                </a:solidFill>
                <a:latin typeface="Times New Roman" pitchFamily="18" charset="0"/>
                <a:cs typeface="Times New Roman" pitchFamily="18" charset="0"/>
              </a:rPr>
              <a:t>РЕМКО (REMCO — </a:t>
            </a:r>
            <a:r>
              <a:rPr lang="ru-RU" sz="1800" dirty="0" err="1">
                <a:solidFill>
                  <a:schemeClr val="tx1"/>
                </a:solidFill>
                <a:latin typeface="Times New Roman" pitchFamily="18" charset="0"/>
                <a:cs typeface="Times New Roman" pitchFamily="18" charset="0"/>
              </a:rPr>
              <a:t>Committee</a:t>
            </a:r>
            <a:r>
              <a:rPr lang="ru-RU" sz="1800" dirty="0">
                <a:solidFill>
                  <a:schemeClr val="tx1"/>
                </a:solidFill>
                <a:latin typeface="Times New Roman" pitchFamily="18" charset="0"/>
                <a:cs typeface="Times New Roman" pitchFamily="18" charset="0"/>
              </a:rPr>
              <a:t> </a:t>
            </a:r>
            <a:r>
              <a:rPr lang="ru-RU" sz="1800" dirty="0" err="1">
                <a:solidFill>
                  <a:schemeClr val="tx1"/>
                </a:solidFill>
                <a:latin typeface="Times New Roman" pitchFamily="18" charset="0"/>
                <a:cs typeface="Times New Roman" pitchFamily="18" charset="0"/>
              </a:rPr>
              <a:t>on</a:t>
            </a:r>
            <a:r>
              <a:rPr lang="ru-RU" sz="1800" dirty="0">
                <a:solidFill>
                  <a:schemeClr val="tx1"/>
                </a:solidFill>
                <a:latin typeface="Times New Roman" pitchFamily="18" charset="0"/>
                <a:cs typeface="Times New Roman" pitchFamily="18" charset="0"/>
              </a:rPr>
              <a:t> </a:t>
            </a:r>
            <a:r>
              <a:rPr lang="ru-RU" sz="1800" dirty="0" err="1">
                <a:solidFill>
                  <a:schemeClr val="tx1"/>
                </a:solidFill>
                <a:latin typeface="Times New Roman" pitchFamily="18" charset="0"/>
                <a:cs typeface="Times New Roman" pitchFamily="18" charset="0"/>
              </a:rPr>
              <a:t>reference</a:t>
            </a:r>
            <a:r>
              <a:rPr lang="ru-RU" sz="1800" dirty="0">
                <a:solidFill>
                  <a:schemeClr val="tx1"/>
                </a:solidFill>
                <a:latin typeface="Times New Roman" pitchFamily="18" charset="0"/>
                <a:cs typeface="Times New Roman" pitchFamily="18" charset="0"/>
              </a:rPr>
              <a:t> </a:t>
            </a:r>
            <a:r>
              <a:rPr lang="ru-RU" sz="1800" dirty="0" err="1">
                <a:solidFill>
                  <a:schemeClr val="tx1"/>
                </a:solidFill>
                <a:latin typeface="Times New Roman" pitchFamily="18" charset="0"/>
                <a:cs typeface="Times New Roman" pitchFamily="18" charset="0"/>
              </a:rPr>
              <a:t>materials</a:t>
            </a:r>
            <a:r>
              <a:rPr lang="ru-RU" sz="1800" dirty="0">
                <a:solidFill>
                  <a:schemeClr val="tx1"/>
                </a:solidFill>
                <a:latin typeface="Times New Roman" pitchFamily="18" charset="0"/>
                <a:cs typeface="Times New Roman" pitchFamily="18" charset="0"/>
              </a:rPr>
              <a:t>) оказывает методическую помощь ИСО путем разработки соответствующих руководств по вопросам, касающимся стандартных образцов (эталонов). Так, подготовлен справочник по стандартным образцам и несколько руководств: «Ссылка на стандартные образцы в международных стандартах», «Аттестация стандартных образцов. Общие и статистическое принципы» и др. Кроме того, РЕМКО — координатор деятельности ИСО по стандартным образцам с международными метрологическими организациями, в частности, с МОЗМ — Международной организацией законодательной метрологии</a:t>
            </a:r>
            <a:r>
              <a:rPr lang="ru-RU" dirty="0"/>
              <a:t>.</a:t>
            </a:r>
          </a:p>
        </p:txBody>
      </p:sp>
      <p:sp>
        <p:nvSpPr>
          <p:cNvPr id="8" name="TextBox 7"/>
          <p:cNvSpPr txBox="1"/>
          <p:nvPr/>
        </p:nvSpPr>
        <p:spPr>
          <a:xfrm>
            <a:off x="8606246" y="4759263"/>
            <a:ext cx="537754" cy="369332"/>
          </a:xfrm>
          <a:prstGeom prst="rect">
            <a:avLst/>
          </a:prstGeom>
          <a:noFill/>
        </p:spPr>
        <p:txBody>
          <a:bodyPr wrap="square" rtlCol="0">
            <a:spAutoFit/>
          </a:bodyPr>
          <a:lstStyle/>
          <a:p>
            <a:r>
              <a:rPr lang="ru-RU" dirty="0" smtClean="0"/>
              <a:t>  39</a:t>
            </a:r>
            <a:endParaRPr lang="ru-RU" dirty="0"/>
          </a:p>
        </p:txBody>
      </p:sp>
    </p:spTree>
    <p:extLst>
      <p:ext uri="{BB962C8B-B14F-4D97-AF65-F5344CB8AC3E}">
        <p14:creationId xmlns:p14="http://schemas.microsoft.com/office/powerpoint/2010/main" val="4035941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14394" y="4774168"/>
            <a:ext cx="537754" cy="369332"/>
          </a:xfrm>
          <a:prstGeom prst="rect">
            <a:avLst/>
          </a:prstGeom>
          <a:noFill/>
        </p:spPr>
        <p:txBody>
          <a:bodyPr wrap="square" rtlCol="0">
            <a:spAutoFit/>
          </a:bodyPr>
          <a:lstStyle/>
          <a:p>
            <a:r>
              <a:rPr lang="ru-RU" dirty="0" smtClean="0"/>
              <a:t>40</a:t>
            </a:r>
            <a:endParaRPr lang="ru-RU" dirty="0"/>
          </a:p>
        </p:txBody>
      </p:sp>
      <p:sp>
        <p:nvSpPr>
          <p:cNvPr id="5" name="Текст 7"/>
          <p:cNvSpPr>
            <a:spLocks noGrp="1"/>
          </p:cNvSpPr>
          <p:nvPr>
            <p:ph type="body" sz="quarter" idx="10"/>
          </p:nvPr>
        </p:nvSpPr>
        <p:spPr>
          <a:xfrm>
            <a:off x="261257" y="381000"/>
            <a:ext cx="8543109" cy="4445000"/>
          </a:xfrm>
          <a:solidFill>
            <a:schemeClr val="bg1"/>
          </a:solidFill>
        </p:spPr>
        <p:txBody>
          <a:bodyPr>
            <a:noAutofit/>
          </a:bodyPr>
          <a:lstStyle/>
          <a:p>
            <a:pPr indent="457200" algn="just"/>
            <a:r>
              <a:rPr lang="ru-RU" sz="1800" dirty="0" smtClean="0">
                <a:latin typeface="Times New Roman" pitchFamily="18" charset="0"/>
                <a:cs typeface="Times New Roman" pitchFamily="18" charset="0"/>
              </a:rPr>
              <a:t>Совместно с ИСО над проблемами сертификации работает </a:t>
            </a:r>
            <a:r>
              <a:rPr lang="ru-RU" sz="1800" u="sng" dirty="0" smtClean="0">
                <a:latin typeface="Times New Roman" pitchFamily="18" charset="0"/>
                <a:cs typeface="Times New Roman" pitchFamily="18" charset="0"/>
              </a:rPr>
              <a:t>международная энергетическая комиссия (МЭК)</a:t>
            </a:r>
            <a:r>
              <a:rPr lang="ru-RU" sz="1800" dirty="0" smtClean="0">
                <a:latin typeface="Times New Roman" pitchFamily="18" charset="0"/>
                <a:cs typeface="Times New Roman" pitchFamily="18" charset="0"/>
              </a:rPr>
              <a:t>. Все руководства выпускаются от имени этих организаций (ИСО/МЭК). МЭК организовал также две международные системы сертификации.</a:t>
            </a:r>
          </a:p>
          <a:p>
            <a:pPr indent="457200" algn="just"/>
            <a:r>
              <a:rPr lang="ru-RU" sz="1800" dirty="0" smtClean="0">
                <a:latin typeface="Times New Roman" pitchFamily="18" charset="0"/>
                <a:cs typeface="Times New Roman" pitchFamily="18" charset="0"/>
              </a:rPr>
              <a:t>В целях обеспечения взаимного признания результатов испытаний в 1986 г. был создан </a:t>
            </a:r>
            <a:r>
              <a:rPr lang="ru-RU" sz="1800" u="sng" dirty="0" smtClean="0">
                <a:latin typeface="Times New Roman" pitchFamily="18" charset="0"/>
                <a:cs typeface="Times New Roman" pitchFamily="18" charset="0"/>
              </a:rPr>
              <a:t>орган по аккредитации лабораторий стран Северной Европы (НОРДА).</a:t>
            </a:r>
          </a:p>
          <a:p>
            <a:pPr indent="457200" algn="just"/>
            <a:r>
              <a:rPr lang="ru-RU" sz="1800" dirty="0" smtClean="0">
                <a:latin typeface="Times New Roman" pitchFamily="18" charset="0"/>
                <a:cs typeface="Times New Roman" pitchFamily="18" charset="0"/>
              </a:rPr>
              <a:t>Объединенным институтом СЕН / СЕНЭЛЕК для стран-членов ЕЭС и стран-членов Европейской ассоциации свободной торговли (ЕАСТ) разработаны европейские стандарты EN серии 45000. Это организационно-методические документы, касающиеся деятельности испытательных лабораторий, органов по сертификации продукции, систем качества и аттестации персонала, а также определяющие действия изготовителя, решившего заявить о соответствии своей продукции требованиям стандартов.</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14394" y="4774168"/>
            <a:ext cx="537754" cy="369332"/>
          </a:xfrm>
          <a:prstGeom prst="rect">
            <a:avLst/>
          </a:prstGeom>
          <a:noFill/>
        </p:spPr>
        <p:txBody>
          <a:bodyPr wrap="square" rtlCol="0">
            <a:spAutoFit/>
          </a:bodyPr>
          <a:lstStyle/>
          <a:p>
            <a:r>
              <a:rPr lang="ru-RU" dirty="0" smtClean="0"/>
              <a:t>41</a:t>
            </a:r>
            <a:endParaRPr lang="ru-RU" dirty="0"/>
          </a:p>
        </p:txBody>
      </p:sp>
      <p:sp>
        <p:nvSpPr>
          <p:cNvPr id="5" name="Текст 7"/>
          <p:cNvSpPr>
            <a:spLocks noGrp="1"/>
          </p:cNvSpPr>
          <p:nvPr>
            <p:ph type="body" sz="quarter" idx="10"/>
          </p:nvPr>
        </p:nvSpPr>
        <p:spPr>
          <a:xfrm>
            <a:off x="477078" y="596348"/>
            <a:ext cx="8237316" cy="4229652"/>
          </a:xfrm>
          <a:solidFill>
            <a:schemeClr val="bg1"/>
          </a:solidFill>
        </p:spPr>
        <p:txBody>
          <a:bodyPr>
            <a:noAutofit/>
          </a:bodyPr>
          <a:lstStyle/>
          <a:p>
            <a:pPr indent="457200" algn="just"/>
            <a:r>
              <a:rPr lang="ru-RU" sz="1800" dirty="0" smtClean="0">
                <a:latin typeface="Times New Roman" pitchFamily="18" charset="0"/>
                <a:cs typeface="Times New Roman" pitchFamily="18" charset="0"/>
              </a:rPr>
              <a:t>В 1990 г. для реализации правил сертификации, рассмотрения деклараций о соответствии и установления критериев взаимного признания был создан специальный орган – </a:t>
            </a:r>
            <a:r>
              <a:rPr lang="ru-RU" sz="1800" u="sng" dirty="0" smtClean="0">
                <a:latin typeface="Times New Roman" pitchFamily="18" charset="0"/>
                <a:cs typeface="Times New Roman" pitchFamily="18" charset="0"/>
              </a:rPr>
              <a:t>Европейская организация по испытаниям и сертификации (ЕОИС). </a:t>
            </a:r>
            <a:r>
              <a:rPr lang="ru-RU" sz="1800" dirty="0" smtClean="0">
                <a:latin typeface="Times New Roman" pitchFamily="18" charset="0"/>
                <a:cs typeface="Times New Roman" pitchFamily="18" charset="0"/>
              </a:rPr>
              <a:t>Цель ЕОИС – рационализация деятельности органов по оценке соответствия в Европе, способствующей свободному распространению товаров и услуг.</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86281" y="4786009"/>
            <a:ext cx="557719" cy="369332"/>
          </a:xfrm>
          <a:prstGeom prst="rect">
            <a:avLst/>
          </a:prstGeom>
          <a:noFill/>
        </p:spPr>
        <p:txBody>
          <a:bodyPr wrap="square" rtlCol="0">
            <a:spAutoFit/>
          </a:bodyPr>
          <a:lstStyle/>
          <a:p>
            <a:r>
              <a:rPr lang="ru-RU" dirty="0" smtClean="0"/>
              <a:t>42</a:t>
            </a:r>
            <a:endParaRPr lang="ru-RU" dirty="0"/>
          </a:p>
        </p:txBody>
      </p:sp>
      <p:sp>
        <p:nvSpPr>
          <p:cNvPr id="5" name="Прямоугольник 4"/>
          <p:cNvSpPr/>
          <p:nvPr/>
        </p:nvSpPr>
        <p:spPr>
          <a:xfrm>
            <a:off x="422412" y="591700"/>
            <a:ext cx="8243381" cy="3693319"/>
          </a:xfrm>
          <a:prstGeom prst="rect">
            <a:avLst/>
          </a:prstGeom>
        </p:spPr>
        <p:txBody>
          <a:bodyPr wrap="square">
            <a:spAutoFit/>
          </a:bodyPr>
          <a:lstStyle/>
          <a:p>
            <a:pPr indent="457200" algn="just"/>
            <a:r>
              <a:rPr lang="ru-RU" dirty="0" smtClean="0">
                <a:latin typeface="Times New Roman" pitchFamily="18" charset="0"/>
                <a:cs typeface="Times New Roman" pitchFamily="18" charset="0"/>
              </a:rPr>
              <a:t>В настоящее время в Европе действует более 700 органов по сертификации. Системы сертификации взаимосвязаны и действуют согласованно. Всего в странах ЕЭС (Европейское экономическое сообщество) и ЕАСТ (Европейская ассоциация свободной торговли) сертифицируется более 5000 изделий, действует более 300 систем сертификации практически во всех зарубежных странах.</a:t>
            </a:r>
          </a:p>
          <a:p>
            <a:pPr indent="457200" algn="just"/>
            <a:r>
              <a:rPr lang="ru-RU" dirty="0" smtClean="0">
                <a:latin typeface="Times New Roman" pitchFamily="18" charset="0"/>
                <a:cs typeface="Times New Roman" pitchFamily="18" charset="0"/>
              </a:rPr>
              <a:t>Некоторые из них подтвердили готовность участвовать в инспекции экспортируемых товаров на территории России, а также высказали намерение оказать содействие по интеграции российской инспекционной системы в Международную федерацию инспекционных агентств. Согласно международным правилам сертификаты, выдаваемые известными инспекционными фирмами, признаются как в стране происхождения товара, так и за рубежом. Уже имеется опыт проведения пробных проверок в портах России на коммерческой основе.</a:t>
            </a:r>
          </a:p>
          <a:p>
            <a:pPr indent="457200" algn="just"/>
            <a:endParaRPr lang="ru-RU" dirty="0">
              <a:latin typeface="Times New Roman" pitchFamily="18" charset="0"/>
              <a:cs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86281" y="4786009"/>
            <a:ext cx="557719" cy="369332"/>
          </a:xfrm>
          <a:prstGeom prst="rect">
            <a:avLst/>
          </a:prstGeom>
          <a:noFill/>
        </p:spPr>
        <p:txBody>
          <a:bodyPr wrap="square" rtlCol="0">
            <a:spAutoFit/>
          </a:bodyPr>
          <a:lstStyle/>
          <a:p>
            <a:r>
              <a:rPr lang="ru-RU" dirty="0" smtClean="0"/>
              <a:t>43</a:t>
            </a:r>
            <a:endParaRPr lang="ru-RU" dirty="0"/>
          </a:p>
        </p:txBody>
      </p:sp>
      <p:sp>
        <p:nvSpPr>
          <p:cNvPr id="5" name="Прямоугольник 4"/>
          <p:cNvSpPr/>
          <p:nvPr/>
        </p:nvSpPr>
        <p:spPr>
          <a:xfrm>
            <a:off x="342900" y="538692"/>
            <a:ext cx="8243381" cy="4247317"/>
          </a:xfrm>
          <a:prstGeom prst="rect">
            <a:avLst/>
          </a:prstGeom>
        </p:spPr>
        <p:txBody>
          <a:bodyPr wrap="square">
            <a:spAutoFit/>
          </a:bodyPr>
          <a:lstStyle/>
          <a:p>
            <a:pPr indent="457200" algn="just"/>
            <a:r>
              <a:rPr lang="ru-RU" dirty="0" smtClean="0">
                <a:latin typeface="Times New Roman" pitchFamily="18" charset="0"/>
                <a:cs typeface="Times New Roman" pitchFamily="18" charset="0"/>
              </a:rPr>
              <a:t>В Европе и Америке главным критерием при выборе продукта является наличие сертификата ISO – это лучшая реклама для производителя. </a:t>
            </a:r>
          </a:p>
          <a:p>
            <a:pPr indent="457200" algn="just"/>
            <a:r>
              <a:rPr lang="ru-RU" dirty="0" smtClean="0">
                <a:latin typeface="Times New Roman" pitchFamily="18" charset="0"/>
                <a:cs typeface="Times New Roman" pitchFamily="18" charset="0"/>
              </a:rPr>
              <a:t>В России система сертификации ISO постепенно набирает обороты, но пока основными документами для легальной реализации товаров являются:</a:t>
            </a:r>
          </a:p>
          <a:p>
            <a:pPr indent="457200" algn="just">
              <a:buFont typeface="Wingdings" pitchFamily="2" charset="2"/>
              <a:buChar char="ü"/>
            </a:pPr>
            <a:r>
              <a:rPr lang="ru-RU" dirty="0" smtClean="0">
                <a:latin typeface="Times New Roman" pitchFamily="18" charset="0"/>
                <a:cs typeface="Times New Roman" pitchFamily="18" charset="0"/>
              </a:rPr>
              <a:t>Сертификат соответствия ГОСТ Р;</a:t>
            </a:r>
          </a:p>
          <a:p>
            <a:pPr indent="457200" algn="just">
              <a:buFont typeface="Wingdings" pitchFamily="2" charset="2"/>
              <a:buChar char="ü"/>
            </a:pPr>
            <a:r>
              <a:rPr lang="ru-RU" dirty="0" smtClean="0">
                <a:latin typeface="Times New Roman" pitchFamily="18" charset="0"/>
                <a:cs typeface="Times New Roman" pitchFamily="18" charset="0"/>
              </a:rPr>
              <a:t>Декларация о соответствии в системе ГОСТ Р;</a:t>
            </a:r>
          </a:p>
          <a:p>
            <a:pPr indent="457200" algn="just">
              <a:buFont typeface="Wingdings" pitchFamily="2" charset="2"/>
              <a:buChar char="ü"/>
            </a:pPr>
            <a:r>
              <a:rPr lang="ru-RU" dirty="0" smtClean="0">
                <a:latin typeface="Times New Roman" pitchFamily="18" charset="0"/>
                <a:cs typeface="Times New Roman" pitchFamily="18" charset="0"/>
              </a:rPr>
              <a:t>Сертификат соответствия техническому регламенту;</a:t>
            </a:r>
          </a:p>
          <a:p>
            <a:pPr indent="457200" algn="just">
              <a:buFont typeface="Wingdings" pitchFamily="2" charset="2"/>
              <a:buChar char="ü"/>
            </a:pPr>
            <a:r>
              <a:rPr lang="ru-RU" dirty="0" smtClean="0">
                <a:latin typeface="Times New Roman" pitchFamily="18" charset="0"/>
                <a:cs typeface="Times New Roman" pitchFamily="18" charset="0"/>
              </a:rPr>
              <a:t>Декларация о соответствии техническому регламенту;</a:t>
            </a:r>
          </a:p>
          <a:p>
            <a:pPr indent="457200" algn="just">
              <a:buFont typeface="Wingdings" pitchFamily="2" charset="2"/>
              <a:buChar char="ü"/>
            </a:pPr>
            <a:r>
              <a:rPr lang="ru-RU" dirty="0" smtClean="0">
                <a:latin typeface="Times New Roman" pitchFamily="18" charset="0"/>
                <a:cs typeface="Times New Roman" pitchFamily="18" charset="0"/>
              </a:rPr>
              <a:t>Свидетельство о государственной регистрации;</a:t>
            </a:r>
          </a:p>
          <a:p>
            <a:pPr indent="457200" algn="just">
              <a:buFont typeface="Wingdings" pitchFamily="2" charset="2"/>
              <a:buChar char="ü"/>
            </a:pPr>
            <a:r>
              <a:rPr lang="ru-RU" dirty="0" smtClean="0">
                <a:latin typeface="Times New Roman" pitchFamily="18" charset="0"/>
                <a:cs typeface="Times New Roman" pitchFamily="18" charset="0"/>
              </a:rPr>
              <a:t>Сертификация в рамках Таможенного Союза.</a:t>
            </a:r>
          </a:p>
          <a:p>
            <a:pPr indent="457200" algn="just"/>
            <a:endParaRPr lang="ru-RU" dirty="0" smtClean="0">
              <a:latin typeface="Times New Roman" pitchFamily="18" charset="0"/>
              <a:cs typeface="Times New Roman" pitchFamily="18" charset="0"/>
            </a:endParaRPr>
          </a:p>
          <a:p>
            <a:pPr indent="457200" algn="just"/>
            <a:r>
              <a:rPr lang="ru-RU" dirty="0" smtClean="0">
                <a:latin typeface="Times New Roman" pitchFamily="18" charset="0"/>
                <a:cs typeface="Times New Roman" pitchFamily="18" charset="0"/>
              </a:rPr>
              <a:t>Знак соответствия при обязательной сертификации продукции в РФ</a:t>
            </a:r>
          </a:p>
          <a:p>
            <a:pPr indent="457200" algn="just"/>
            <a:endParaRPr lang="ru-RU" dirty="0" smtClean="0">
              <a:latin typeface="Times New Roman" pitchFamily="18" charset="0"/>
              <a:cs typeface="Times New Roman" pitchFamily="18" charset="0"/>
            </a:endParaRPr>
          </a:p>
          <a:p>
            <a:pPr indent="457200" algn="just"/>
            <a:r>
              <a:rPr lang="ru-RU" dirty="0" smtClean="0"/>
              <a:t> </a:t>
            </a:r>
            <a:endParaRPr lang="ru-RU" dirty="0" smtClean="0">
              <a:latin typeface="Times New Roman" pitchFamily="18" charset="0"/>
              <a:cs typeface="Times New Roman" pitchFamily="18" charset="0"/>
            </a:endParaRPr>
          </a:p>
          <a:p>
            <a:pPr indent="457200" algn="just"/>
            <a:endParaRPr lang="ru-RU" dirty="0">
              <a:latin typeface="Times New Roman" pitchFamily="18" charset="0"/>
              <a:cs typeface="Times New Roman" pitchFamily="18" charset="0"/>
            </a:endParaRPr>
          </a:p>
        </p:txBody>
      </p:sp>
      <p:pic>
        <p:nvPicPr>
          <p:cNvPr id="4" name="Рисунок 3" descr="220px-Знак_соответствия.svg.png"/>
          <p:cNvPicPr>
            <a:picLocks noChangeAspect="1"/>
          </p:cNvPicPr>
          <p:nvPr/>
        </p:nvPicPr>
        <p:blipFill>
          <a:blip r:embed="rId2"/>
          <a:stretch>
            <a:fillRect/>
          </a:stretch>
        </p:blipFill>
        <p:spPr>
          <a:xfrm>
            <a:off x="6691519" y="1524000"/>
            <a:ext cx="2095500" cy="2095500"/>
          </a:xfrm>
          <a:prstGeom prst="rect">
            <a:avLst/>
          </a:prstGeom>
        </p:spPr>
      </p:pic>
    </p:spTree>
    <p:extLst>
      <p:ext uri="{BB962C8B-B14F-4D97-AF65-F5344CB8AC3E}">
        <p14:creationId xmlns:p14="http://schemas.microsoft.com/office/powerpoint/2010/main" val="31127515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86281" y="4786009"/>
            <a:ext cx="557719" cy="369332"/>
          </a:xfrm>
          <a:prstGeom prst="rect">
            <a:avLst/>
          </a:prstGeom>
          <a:noFill/>
        </p:spPr>
        <p:txBody>
          <a:bodyPr wrap="square" rtlCol="0">
            <a:spAutoFit/>
          </a:bodyPr>
          <a:lstStyle/>
          <a:p>
            <a:r>
              <a:rPr lang="ru-RU" dirty="0" smtClean="0"/>
              <a:t>44</a:t>
            </a:r>
            <a:endParaRPr lang="ru-RU" dirty="0"/>
          </a:p>
        </p:txBody>
      </p:sp>
      <p:sp>
        <p:nvSpPr>
          <p:cNvPr id="5" name="Прямоугольник 4"/>
          <p:cNvSpPr/>
          <p:nvPr/>
        </p:nvSpPr>
        <p:spPr>
          <a:xfrm>
            <a:off x="342900" y="538692"/>
            <a:ext cx="8243381" cy="3970318"/>
          </a:xfrm>
          <a:prstGeom prst="rect">
            <a:avLst/>
          </a:prstGeom>
        </p:spPr>
        <p:txBody>
          <a:bodyPr wrap="square">
            <a:spAutoFit/>
          </a:bodyPr>
          <a:lstStyle/>
          <a:p>
            <a:pPr indent="457200" algn="just"/>
            <a:r>
              <a:rPr lang="ru-RU" b="1" dirty="0" smtClean="0">
                <a:latin typeface="Times New Roman" pitchFamily="18" charset="0"/>
                <a:cs typeface="Times New Roman" pitchFamily="18" charset="0"/>
              </a:rPr>
              <a:t>Модель </a:t>
            </a:r>
            <a:r>
              <a:rPr lang="ru-RU" b="1" dirty="0">
                <a:latin typeface="Times New Roman" pitchFamily="18" charset="0"/>
                <a:cs typeface="Times New Roman" pitchFamily="18" charset="0"/>
              </a:rPr>
              <a:t>описания системы качества в стандартах ИСО 9001 и 9004</a:t>
            </a:r>
          </a:p>
          <a:p>
            <a:pPr indent="457200" algn="just"/>
            <a:endParaRPr lang="ru-RU" dirty="0" smtClean="0">
              <a:latin typeface="Times New Roman" pitchFamily="18" charset="0"/>
              <a:cs typeface="Times New Roman" pitchFamily="18" charset="0"/>
            </a:endParaRPr>
          </a:p>
          <a:p>
            <a:pPr indent="457200" algn="just"/>
            <a:r>
              <a:rPr lang="ru-RU" dirty="0" smtClean="0">
                <a:latin typeface="Times New Roman" pitchFamily="18" charset="0"/>
                <a:cs typeface="Times New Roman" pitchFamily="18" charset="0"/>
              </a:rPr>
              <a:t>Стандарты </a:t>
            </a:r>
            <a:r>
              <a:rPr lang="ru-RU" dirty="0">
                <a:latin typeface="Times New Roman" pitchFamily="18" charset="0"/>
                <a:cs typeface="Times New Roman" pitchFamily="18" charset="0"/>
              </a:rPr>
              <a:t>ИСО серии 9000 выступают, как универсальный инструмент оценки способности организации обеспечить выпуск продукции, удовлетворяющей требованиям потребителя. При этом основным средством обеспечения соответствия продукции установленным требованиям является система менеджмента качества организации, разработанная для постоянного улучшения деятельности с учетом потребностей всех заинтересованных сторон.</a:t>
            </a:r>
          </a:p>
          <a:p>
            <a:pPr indent="457200" algn="just"/>
            <a:endParaRPr lang="ru-RU" dirty="0" smtClean="0">
              <a:latin typeface="Times New Roman" pitchFamily="18" charset="0"/>
              <a:cs typeface="Times New Roman" pitchFamily="18" charset="0"/>
            </a:endParaRPr>
          </a:p>
          <a:p>
            <a:pPr indent="457200" algn="just"/>
            <a:r>
              <a:rPr lang="ru-RU" dirty="0" smtClean="0">
                <a:latin typeface="Times New Roman" pitchFamily="18" charset="0"/>
                <a:cs typeface="Times New Roman" pitchFamily="18" charset="0"/>
              </a:rPr>
              <a:t>Внедрение </a:t>
            </a:r>
            <a:r>
              <a:rPr lang="ru-RU" dirty="0">
                <a:latin typeface="Times New Roman" pitchFamily="18" charset="0"/>
                <a:cs typeface="Times New Roman" pitchFamily="18" charset="0"/>
              </a:rPr>
              <a:t>стандартов ИСО серии 9000 увеличивает возможности организации в достижении долговременных целей в бизнесе.</a:t>
            </a:r>
          </a:p>
          <a:p>
            <a:pPr indent="457200" algn="just"/>
            <a:endParaRPr lang="ru-RU" dirty="0">
              <a:latin typeface="Times New Roman" pitchFamily="18" charset="0"/>
              <a:cs typeface="Times New Roman" pitchFamily="18" charset="0"/>
            </a:endParaRPr>
          </a:p>
          <a:p>
            <a:pPr indent="457200" algn="just"/>
            <a:r>
              <a:rPr lang="ru-RU" dirty="0" smtClean="0"/>
              <a:t> </a:t>
            </a:r>
            <a:endParaRPr lang="ru-RU" dirty="0" smtClean="0">
              <a:latin typeface="Times New Roman" pitchFamily="18" charset="0"/>
              <a:cs typeface="Times New Roman" pitchFamily="18" charset="0"/>
            </a:endParaRPr>
          </a:p>
          <a:p>
            <a:pPr indent="457200" algn="just"/>
            <a:endParaRPr lang="ru-RU" dirty="0">
              <a:latin typeface="Times New Roman" pitchFamily="18" charset="0"/>
              <a:cs typeface="Times New Roman"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86281" y="4786009"/>
            <a:ext cx="557719" cy="369332"/>
          </a:xfrm>
          <a:prstGeom prst="rect">
            <a:avLst/>
          </a:prstGeom>
          <a:noFill/>
        </p:spPr>
        <p:txBody>
          <a:bodyPr wrap="square" rtlCol="0">
            <a:spAutoFit/>
          </a:bodyPr>
          <a:lstStyle/>
          <a:p>
            <a:r>
              <a:rPr lang="en-US" dirty="0" smtClean="0"/>
              <a:t>45</a:t>
            </a:r>
            <a:endParaRPr lang="ru-RU" dirty="0"/>
          </a:p>
        </p:txBody>
      </p:sp>
      <p:sp>
        <p:nvSpPr>
          <p:cNvPr id="5" name="Прямоугольник 4"/>
          <p:cNvSpPr/>
          <p:nvPr/>
        </p:nvSpPr>
        <p:spPr>
          <a:xfrm>
            <a:off x="342900" y="538692"/>
            <a:ext cx="8243381" cy="3970318"/>
          </a:xfrm>
          <a:prstGeom prst="rect">
            <a:avLst/>
          </a:prstGeom>
        </p:spPr>
        <p:txBody>
          <a:bodyPr wrap="square">
            <a:spAutoFit/>
          </a:bodyPr>
          <a:lstStyle/>
          <a:p>
            <a:pPr indent="457200" algn="just"/>
            <a:r>
              <a:rPr lang="ru-RU" dirty="0">
                <a:latin typeface="Times New Roman" panose="02020603050405020304" pitchFamily="18" charset="0"/>
                <a:cs typeface="Times New Roman" panose="02020603050405020304" pitchFamily="18" charset="0"/>
              </a:rPr>
              <a:t>ГОСТ Р ИСО 9001 - </a:t>
            </a:r>
            <a:r>
              <a:rPr lang="ru-RU" dirty="0" smtClean="0">
                <a:latin typeface="Times New Roman" panose="02020603050405020304" pitchFamily="18" charset="0"/>
                <a:cs typeface="Times New Roman" panose="02020603050405020304" pitchFamily="18" charset="0"/>
              </a:rPr>
              <a:t>2015 </a:t>
            </a:r>
            <a:r>
              <a:rPr lang="ru-RU" dirty="0">
                <a:latin typeface="Times New Roman" panose="02020603050405020304" pitchFamily="18" charset="0"/>
                <a:cs typeface="Times New Roman" panose="02020603050405020304" pitchFamily="18" charset="0"/>
              </a:rPr>
              <a:t>и ГОСТ Р ИСО 9004-2010 были разработаны как согласованная пара стандартов на системы менеджмента качества для дополнения друг друга, но их можно применять также независимо. Несмотря на то, что у стандартов различные области применения, они имеют аналогичную структуру в целях создания условий для их использования как согласованной пары.</a:t>
            </a:r>
            <a:br>
              <a:rPr lang="ru-RU" dirty="0">
                <a:latin typeface="Times New Roman" panose="02020603050405020304" pitchFamily="18" charset="0"/>
                <a:cs typeface="Times New Roman" panose="02020603050405020304" pitchFamily="18" charset="0"/>
              </a:rPr>
            </a:br>
            <a:r>
              <a:rPr lang="ru-RU" b="1" dirty="0">
                <a:latin typeface="Times New Roman" panose="02020603050405020304" pitchFamily="18" charset="0"/>
                <a:cs typeface="Times New Roman" panose="02020603050405020304" pitchFamily="18" charset="0"/>
              </a:rPr>
              <a:t>ГОСТ Р ИСО 9001 </a:t>
            </a:r>
            <a:r>
              <a:rPr lang="ru-RU" b="1" dirty="0" smtClean="0">
                <a:latin typeface="Times New Roman" panose="02020603050405020304" pitchFamily="18" charset="0"/>
                <a:cs typeface="Times New Roman" panose="02020603050405020304" pitchFamily="18" charset="0"/>
              </a:rPr>
              <a:t>– 2015 «Системы </a:t>
            </a:r>
            <a:r>
              <a:rPr lang="ru-RU" b="1" dirty="0">
                <a:latin typeface="Times New Roman" panose="02020603050405020304" pitchFamily="18" charset="0"/>
                <a:cs typeface="Times New Roman" panose="02020603050405020304" pitchFamily="18" charset="0"/>
              </a:rPr>
              <a:t>менеджмента качества. </a:t>
            </a:r>
            <a:r>
              <a:rPr lang="ru-RU" b="1" dirty="0" smtClean="0">
                <a:latin typeface="Times New Roman" panose="02020603050405020304" pitchFamily="18" charset="0"/>
                <a:cs typeface="Times New Roman" panose="02020603050405020304" pitchFamily="18" charset="0"/>
              </a:rPr>
              <a:t>Требования» </a:t>
            </a:r>
            <a:r>
              <a:rPr lang="ru-RU" b="1" dirty="0">
                <a:latin typeface="Times New Roman" panose="02020603050405020304" pitchFamily="18" charset="0"/>
                <a:cs typeface="Times New Roman" panose="02020603050405020304" pitchFamily="18" charset="0"/>
              </a:rPr>
              <a:t>устанавливает требования к системе менеджмента качества, которые могут использоваться для внутреннего применения организациями, в целях сертификации или заключения контрактов</a:t>
            </a:r>
            <a:r>
              <a:rPr lang="ru-RU" dirty="0">
                <a:latin typeface="Times New Roman" panose="02020603050405020304" pitchFamily="18" charset="0"/>
                <a:cs typeface="Times New Roman" panose="02020603050405020304" pitchFamily="18" charset="0"/>
              </a:rPr>
              <a:t>. Он </a:t>
            </a:r>
            <a:r>
              <a:rPr lang="ru-RU" b="1" dirty="0">
                <a:latin typeface="Times New Roman" panose="02020603050405020304" pitchFamily="18" charset="0"/>
                <a:cs typeface="Times New Roman" panose="02020603050405020304" pitchFamily="18" charset="0"/>
              </a:rPr>
              <a:t>направлен на результативность системы менеджмента качества при выполнении требований потребителей</a:t>
            </a:r>
            <a:r>
              <a:rPr lang="ru-RU" dirty="0" smtClean="0">
                <a:latin typeface="Times New Roman" panose="02020603050405020304" pitchFamily="18" charset="0"/>
                <a:cs typeface="Times New Roman" panose="02020603050405020304" pitchFamily="18" charset="0"/>
              </a:rPr>
              <a:t>.</a:t>
            </a:r>
          </a:p>
          <a:p>
            <a:pPr indent="457200" algn="just"/>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r>
              <a:rPr lang="ru-RU" dirty="0" smtClean="0"/>
              <a:t> </a:t>
            </a:r>
            <a:endParaRPr lang="ru-RU" dirty="0" smtClean="0">
              <a:latin typeface="Times New Roman" pitchFamily="18" charset="0"/>
              <a:cs typeface="Times New Roman" pitchFamily="18" charset="0"/>
            </a:endParaRPr>
          </a:p>
          <a:p>
            <a:pPr indent="457200" algn="just"/>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18657477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86281" y="4786009"/>
            <a:ext cx="557719" cy="369332"/>
          </a:xfrm>
          <a:prstGeom prst="rect">
            <a:avLst/>
          </a:prstGeom>
          <a:noFill/>
        </p:spPr>
        <p:txBody>
          <a:bodyPr wrap="square" rtlCol="0">
            <a:spAutoFit/>
          </a:bodyPr>
          <a:lstStyle/>
          <a:p>
            <a:r>
              <a:rPr lang="en-US" dirty="0" smtClean="0"/>
              <a:t>46</a:t>
            </a:r>
            <a:endParaRPr lang="ru-RU" dirty="0"/>
          </a:p>
        </p:txBody>
      </p:sp>
      <p:sp>
        <p:nvSpPr>
          <p:cNvPr id="5" name="Прямоугольник 4"/>
          <p:cNvSpPr/>
          <p:nvPr/>
        </p:nvSpPr>
        <p:spPr>
          <a:xfrm>
            <a:off x="342900" y="538692"/>
            <a:ext cx="8243381" cy="3139321"/>
          </a:xfrm>
          <a:prstGeom prst="rect">
            <a:avLst/>
          </a:prstGeom>
        </p:spPr>
        <p:txBody>
          <a:bodyPr wrap="square">
            <a:spAutoFit/>
          </a:bodyPr>
          <a:lstStyle/>
          <a:p>
            <a:pPr indent="457200" algn="just"/>
            <a:r>
              <a:rPr lang="ru-RU" dirty="0">
                <a:latin typeface="Times New Roman" panose="02020603050405020304" pitchFamily="18" charset="0"/>
                <a:cs typeface="Times New Roman" panose="02020603050405020304" pitchFamily="18" charset="0"/>
              </a:rPr>
              <a:t> </a:t>
            </a:r>
            <a:r>
              <a:rPr lang="ru-RU" b="1" dirty="0">
                <a:latin typeface="Times New Roman" panose="02020603050405020304" pitchFamily="18" charset="0"/>
                <a:cs typeface="Times New Roman" panose="02020603050405020304" pitchFamily="18" charset="0"/>
              </a:rPr>
              <a:t>ГОСТ Р ИСО </a:t>
            </a:r>
            <a:r>
              <a:rPr lang="ru-RU" b="1" dirty="0" smtClean="0">
                <a:latin typeface="Times New Roman" panose="02020603050405020304" pitchFamily="18" charset="0"/>
                <a:cs typeface="Times New Roman" panose="02020603050405020304" pitchFamily="18" charset="0"/>
              </a:rPr>
              <a:t>9004-2010 </a:t>
            </a:r>
            <a:r>
              <a:rPr lang="ru-RU" b="1" dirty="0">
                <a:latin typeface="Times New Roman" panose="02020603050405020304" pitchFamily="18" charset="0"/>
                <a:cs typeface="Times New Roman" panose="02020603050405020304" pitchFamily="18" charset="0"/>
              </a:rPr>
              <a:t>«Менеджмент для достижения устойчивого успеха организации. Подход на основе менеджмента качества» </a:t>
            </a:r>
            <a:r>
              <a:rPr lang="ru-RU" dirty="0">
                <a:latin typeface="Times New Roman" panose="02020603050405020304" pitchFamily="18" charset="0"/>
                <a:cs typeface="Times New Roman" panose="02020603050405020304" pitchFamily="18" charset="0"/>
              </a:rPr>
              <a:t>содержит рекомендации по более широкому спектру целей системы менеджмента качества, чем </a:t>
            </a:r>
            <a:r>
              <a:rPr lang="ru-RU" dirty="0" smtClean="0">
                <a:latin typeface="Times New Roman" panose="02020603050405020304" pitchFamily="18" charset="0"/>
                <a:cs typeface="Times New Roman" panose="02020603050405020304" pitchFamily="18" charset="0"/>
              </a:rPr>
              <a:t>ГОСТ Р ИСО 9001 - 2015, </a:t>
            </a:r>
            <a:r>
              <a:rPr lang="ru-RU" dirty="0">
                <a:latin typeface="Times New Roman" panose="02020603050405020304" pitchFamily="18" charset="0"/>
                <a:cs typeface="Times New Roman" panose="02020603050405020304" pitchFamily="18" charset="0"/>
              </a:rPr>
              <a:t>особенно по постоянному улучшению деятельности организации, а также ее эффективности и результативности. </a:t>
            </a:r>
            <a:r>
              <a:rPr lang="ru-RU" b="1" dirty="0" smtClean="0">
                <a:latin typeface="Times New Roman" panose="02020603050405020304" pitchFamily="18" charset="0"/>
                <a:cs typeface="Times New Roman" panose="02020603050405020304" pitchFamily="18" charset="0"/>
              </a:rPr>
              <a:t>ГОСТ Р ИСО 9004 - 2010 </a:t>
            </a:r>
            <a:r>
              <a:rPr lang="ru-RU" b="1" dirty="0">
                <a:latin typeface="Times New Roman" panose="02020603050405020304" pitchFamily="18" charset="0"/>
                <a:cs typeface="Times New Roman" panose="02020603050405020304" pitchFamily="18" charset="0"/>
              </a:rPr>
              <a:t>рекомендуется как руководство для организаций, высшее руководство которых, преследуя цель постоянного улучшения деятельности, желает выйти за рамки требований </a:t>
            </a:r>
            <a:r>
              <a:rPr lang="ru-RU" b="1" dirty="0" smtClean="0">
                <a:latin typeface="Times New Roman" panose="02020603050405020304" pitchFamily="18" charset="0"/>
                <a:cs typeface="Times New Roman" panose="02020603050405020304" pitchFamily="18" charset="0"/>
              </a:rPr>
              <a:t>ГОСТ Р ИСО 9001 - 2010</a:t>
            </a:r>
            <a:r>
              <a:rPr lang="ru-RU" dirty="0" smtClean="0">
                <a:latin typeface="Times New Roman" panose="02020603050405020304" pitchFamily="18" charset="0"/>
                <a:cs typeface="Times New Roman" panose="02020603050405020304" pitchFamily="18" charset="0"/>
              </a:rPr>
              <a:t>. Однако </a:t>
            </a:r>
            <a:r>
              <a:rPr lang="ru-RU" dirty="0">
                <a:latin typeface="Times New Roman" panose="02020603050405020304" pitchFamily="18" charset="0"/>
                <a:cs typeface="Times New Roman" panose="02020603050405020304" pitchFamily="18" charset="0"/>
              </a:rPr>
              <a:t>он не предназначен для целей сертификации или заключения контрактов.</a:t>
            </a:r>
          </a:p>
          <a:p>
            <a:pPr indent="457200" algn="just"/>
            <a:r>
              <a:rPr lang="ru-RU" dirty="0" smtClean="0"/>
              <a:t> </a:t>
            </a:r>
            <a:endParaRPr lang="ru-RU" dirty="0" smtClean="0">
              <a:latin typeface="Times New Roman" pitchFamily="18" charset="0"/>
              <a:cs typeface="Times New Roman" pitchFamily="18" charset="0"/>
            </a:endParaRPr>
          </a:p>
          <a:p>
            <a:pPr indent="457200" algn="just"/>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11505820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86281" y="4786009"/>
            <a:ext cx="557719" cy="369332"/>
          </a:xfrm>
          <a:prstGeom prst="rect">
            <a:avLst/>
          </a:prstGeom>
          <a:noFill/>
        </p:spPr>
        <p:txBody>
          <a:bodyPr wrap="square" rtlCol="0">
            <a:spAutoFit/>
          </a:bodyPr>
          <a:lstStyle/>
          <a:p>
            <a:r>
              <a:rPr lang="en-US" dirty="0" smtClean="0"/>
              <a:t>47</a:t>
            </a:r>
            <a:endParaRPr lang="ru-RU" dirty="0"/>
          </a:p>
        </p:txBody>
      </p:sp>
      <p:sp>
        <p:nvSpPr>
          <p:cNvPr id="5" name="Прямоугольник 4"/>
          <p:cNvSpPr/>
          <p:nvPr/>
        </p:nvSpPr>
        <p:spPr>
          <a:xfrm>
            <a:off x="342900" y="538692"/>
            <a:ext cx="8243381" cy="3970318"/>
          </a:xfrm>
          <a:prstGeom prst="rect">
            <a:avLst/>
          </a:prstGeom>
        </p:spPr>
        <p:txBody>
          <a:bodyPr wrap="square">
            <a:spAutoFit/>
          </a:bodyPr>
          <a:lstStyle/>
          <a:p>
            <a:pPr indent="457200" algn="just"/>
            <a:r>
              <a:rPr lang="ru-RU" dirty="0" smtClean="0">
                <a:latin typeface="Times New Roman" panose="02020603050405020304" pitchFamily="18" charset="0"/>
                <a:cs typeface="Times New Roman" panose="02020603050405020304" pitchFamily="18" charset="0"/>
              </a:rPr>
              <a:t>Построение </a:t>
            </a:r>
            <a:r>
              <a:rPr lang="ru-RU" dirty="0">
                <a:latin typeface="Times New Roman" panose="02020603050405020304" pitchFamily="18" charset="0"/>
                <a:cs typeface="Times New Roman" panose="02020603050405020304" pitchFamily="18" charset="0"/>
              </a:rPr>
              <a:t>и функционирование системы менеджмента качества, соответствующей требованиям ИСО, базируется на следующих принципах</a:t>
            </a:r>
            <a:r>
              <a:rPr lang="ru-RU"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indent="457200" algn="just"/>
            <a:endParaRPr lang="ru-RU" dirty="0">
              <a:latin typeface="Times New Roman" panose="02020603050405020304" pitchFamily="18" charset="0"/>
              <a:cs typeface="Times New Roman" panose="02020603050405020304" pitchFamily="18" charset="0"/>
            </a:endParaRPr>
          </a:p>
          <a:p>
            <a:pPr marL="285750" indent="457200" algn="just">
              <a:buFont typeface="Wingdings" panose="05000000000000000000" pitchFamily="2" charset="2"/>
              <a:buChar char="ü"/>
            </a:pPr>
            <a:r>
              <a:rPr lang="ru-RU" dirty="0">
                <a:latin typeface="Times New Roman" panose="02020603050405020304" pitchFamily="18" charset="0"/>
                <a:cs typeface="Times New Roman" panose="02020603050405020304" pitchFamily="18" charset="0"/>
              </a:rPr>
              <a:t>ориентация на потребителя;</a:t>
            </a:r>
          </a:p>
          <a:p>
            <a:pPr marL="285750" indent="457200" algn="just">
              <a:buFont typeface="Wingdings" panose="05000000000000000000" pitchFamily="2" charset="2"/>
              <a:buChar char="ü"/>
            </a:pPr>
            <a:r>
              <a:rPr lang="ru-RU" dirty="0">
                <a:latin typeface="Times New Roman" panose="02020603050405020304" pitchFamily="18" charset="0"/>
                <a:cs typeface="Times New Roman" panose="02020603050405020304" pitchFamily="18" charset="0"/>
              </a:rPr>
              <a:t>лидерство руководителей;</a:t>
            </a:r>
          </a:p>
          <a:p>
            <a:pPr marL="285750" indent="457200" algn="just">
              <a:buFont typeface="Wingdings" panose="05000000000000000000" pitchFamily="2" charset="2"/>
              <a:buChar char="ü"/>
            </a:pPr>
            <a:r>
              <a:rPr lang="ru-RU" dirty="0">
                <a:latin typeface="Times New Roman" panose="02020603050405020304" pitchFamily="18" charset="0"/>
                <a:cs typeface="Times New Roman" panose="02020603050405020304" pitchFamily="18" charset="0"/>
              </a:rPr>
              <a:t>вовлечение работников;</a:t>
            </a:r>
          </a:p>
          <a:p>
            <a:pPr marL="285750" indent="457200" algn="just">
              <a:buFont typeface="Wingdings" panose="05000000000000000000" pitchFamily="2" charset="2"/>
              <a:buChar char="ü"/>
            </a:pPr>
            <a:r>
              <a:rPr lang="ru-RU" dirty="0">
                <a:latin typeface="Times New Roman" panose="02020603050405020304" pitchFamily="18" charset="0"/>
                <a:cs typeface="Times New Roman" panose="02020603050405020304" pitchFamily="18" charset="0"/>
              </a:rPr>
              <a:t>процессный подход;</a:t>
            </a:r>
          </a:p>
          <a:p>
            <a:pPr marL="285750" indent="457200" algn="just">
              <a:buFont typeface="Wingdings" panose="05000000000000000000" pitchFamily="2" charset="2"/>
              <a:buChar char="ü"/>
            </a:pPr>
            <a:r>
              <a:rPr lang="ru-RU" dirty="0">
                <a:latin typeface="Times New Roman" panose="02020603050405020304" pitchFamily="18" charset="0"/>
                <a:cs typeface="Times New Roman" panose="02020603050405020304" pitchFamily="18" charset="0"/>
              </a:rPr>
              <a:t>системный подход к менеджменту;</a:t>
            </a:r>
          </a:p>
          <a:p>
            <a:pPr marL="285750" indent="457200" algn="just">
              <a:buFont typeface="Wingdings" panose="05000000000000000000" pitchFamily="2" charset="2"/>
              <a:buChar char="ü"/>
            </a:pPr>
            <a:r>
              <a:rPr lang="ru-RU" dirty="0">
                <a:latin typeface="Times New Roman" panose="02020603050405020304" pitchFamily="18" charset="0"/>
                <a:cs typeface="Times New Roman" panose="02020603050405020304" pitchFamily="18" charset="0"/>
              </a:rPr>
              <a:t>постоянное улучшение;</a:t>
            </a:r>
          </a:p>
          <a:p>
            <a:pPr marL="285750" indent="457200" algn="just">
              <a:buFont typeface="Wingdings" panose="05000000000000000000" pitchFamily="2" charset="2"/>
              <a:buChar char="ü"/>
            </a:pPr>
            <a:r>
              <a:rPr lang="ru-RU" dirty="0">
                <a:latin typeface="Times New Roman" panose="02020603050405020304" pitchFamily="18" charset="0"/>
                <a:cs typeface="Times New Roman" panose="02020603050405020304" pitchFamily="18" charset="0"/>
              </a:rPr>
              <a:t>принятие решений, основанное на фактах;</a:t>
            </a:r>
          </a:p>
          <a:p>
            <a:pPr marL="285750" indent="457200" algn="just">
              <a:buFont typeface="Wingdings" panose="05000000000000000000" pitchFamily="2" charset="2"/>
              <a:buChar char="ü"/>
            </a:pPr>
            <a:r>
              <a:rPr lang="ru-RU" dirty="0">
                <a:latin typeface="Times New Roman" panose="02020603050405020304" pitchFamily="18" charset="0"/>
                <a:cs typeface="Times New Roman" panose="02020603050405020304" pitchFamily="18" charset="0"/>
              </a:rPr>
              <a:t>взаимовыгодные отношения с поставщиками.</a:t>
            </a:r>
          </a:p>
          <a:p>
            <a:pPr indent="457200" algn="just"/>
            <a:endParaRPr lang="ru-RU" dirty="0">
              <a:latin typeface="Times New Roman" panose="02020603050405020304" pitchFamily="18" charset="0"/>
              <a:cs typeface="Times New Roman" panose="02020603050405020304" pitchFamily="18" charset="0"/>
            </a:endParaRPr>
          </a:p>
          <a:p>
            <a:pPr indent="457200" algn="just"/>
            <a:r>
              <a:rPr lang="ru-RU" dirty="0" smtClean="0"/>
              <a:t> </a:t>
            </a:r>
            <a:endParaRPr lang="ru-RU" dirty="0" smtClean="0">
              <a:latin typeface="Times New Roman" pitchFamily="18" charset="0"/>
              <a:cs typeface="Times New Roman" pitchFamily="18" charset="0"/>
            </a:endParaRPr>
          </a:p>
          <a:p>
            <a:pPr indent="457200" algn="just"/>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31908944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86281" y="4786009"/>
            <a:ext cx="557719" cy="369332"/>
          </a:xfrm>
          <a:prstGeom prst="rect">
            <a:avLst/>
          </a:prstGeom>
          <a:noFill/>
        </p:spPr>
        <p:txBody>
          <a:bodyPr wrap="square" rtlCol="0">
            <a:spAutoFit/>
          </a:bodyPr>
          <a:lstStyle/>
          <a:p>
            <a:r>
              <a:rPr lang="en-US" dirty="0" smtClean="0"/>
              <a:t>48</a:t>
            </a:r>
            <a:endParaRPr lang="ru-RU" dirty="0"/>
          </a:p>
        </p:txBody>
      </p:sp>
      <p:sp>
        <p:nvSpPr>
          <p:cNvPr id="5" name="Прямоугольник 4"/>
          <p:cNvSpPr/>
          <p:nvPr/>
        </p:nvSpPr>
        <p:spPr>
          <a:xfrm>
            <a:off x="342900" y="217075"/>
            <a:ext cx="8243381" cy="3139321"/>
          </a:xfrm>
          <a:prstGeom prst="rect">
            <a:avLst/>
          </a:prstGeom>
        </p:spPr>
        <p:txBody>
          <a:bodyPr wrap="square">
            <a:spAutoFit/>
          </a:bodyPr>
          <a:lstStyle/>
          <a:p>
            <a:pPr indent="457200" algn="just"/>
            <a:r>
              <a:rPr lang="ru-RU" dirty="0" smtClean="0">
                <a:latin typeface="Times New Roman" panose="02020603050405020304" pitchFamily="18" charset="0"/>
                <a:cs typeface="Times New Roman" panose="02020603050405020304" pitchFamily="18" charset="0"/>
              </a:rPr>
              <a:t>Процессная </a:t>
            </a:r>
            <a:r>
              <a:rPr lang="ru-RU" dirty="0">
                <a:latin typeface="Times New Roman" panose="02020603050405020304" pitchFamily="18" charset="0"/>
                <a:cs typeface="Times New Roman" panose="02020603050405020304" pitchFamily="18" charset="0"/>
              </a:rPr>
              <a:t>модель системы менеджмента качества отражает интеграцию таких основных ее составляющих, как</a:t>
            </a:r>
            <a:r>
              <a:rPr lang="ru-RU"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indent="457200" algn="just"/>
            <a:endParaRPr lang="ru-RU" dirty="0">
              <a:latin typeface="Times New Roman" panose="02020603050405020304" pitchFamily="18" charset="0"/>
              <a:cs typeface="Times New Roman" panose="02020603050405020304" pitchFamily="18" charset="0"/>
            </a:endParaRPr>
          </a:p>
          <a:p>
            <a:pPr marL="285750" indent="900000" algn="just">
              <a:buFont typeface="Wingdings" panose="05000000000000000000" pitchFamily="2" charset="2"/>
              <a:buChar char="ü"/>
            </a:pPr>
            <a:r>
              <a:rPr lang="ru-RU" dirty="0">
                <a:latin typeface="Times New Roman" panose="02020603050405020304" pitchFamily="18" charset="0"/>
                <a:cs typeface="Times New Roman" panose="02020603050405020304" pitchFamily="18" charset="0"/>
              </a:rPr>
              <a:t>ответственность руководства,</a:t>
            </a:r>
          </a:p>
          <a:p>
            <a:pPr marL="285750" indent="900000" algn="just">
              <a:buFont typeface="Wingdings" panose="05000000000000000000" pitchFamily="2" charset="2"/>
              <a:buChar char="ü"/>
            </a:pPr>
            <a:r>
              <a:rPr lang="ru-RU" dirty="0">
                <a:latin typeface="Times New Roman" panose="02020603050405020304" pitchFamily="18" charset="0"/>
                <a:cs typeface="Times New Roman" panose="02020603050405020304" pitchFamily="18" charset="0"/>
              </a:rPr>
              <a:t>менеджмент ресурсов,</a:t>
            </a:r>
          </a:p>
          <a:p>
            <a:pPr marL="285750" indent="900000" algn="just">
              <a:buFont typeface="Wingdings" panose="05000000000000000000" pitchFamily="2" charset="2"/>
              <a:buChar char="ü"/>
            </a:pPr>
            <a:r>
              <a:rPr lang="ru-RU" dirty="0">
                <a:latin typeface="Times New Roman" panose="02020603050405020304" pitchFamily="18" charset="0"/>
                <a:cs typeface="Times New Roman" panose="02020603050405020304" pitchFamily="18" charset="0"/>
              </a:rPr>
              <a:t>выпуск продукции,</a:t>
            </a:r>
          </a:p>
          <a:p>
            <a:pPr marL="285750" indent="900000" algn="just">
              <a:buFont typeface="Wingdings" panose="05000000000000000000" pitchFamily="2" charset="2"/>
              <a:buChar char="ü"/>
            </a:pPr>
            <a:r>
              <a:rPr lang="ru-RU" dirty="0">
                <a:latin typeface="Times New Roman" panose="02020603050405020304" pitchFamily="18" charset="0"/>
                <a:cs typeface="Times New Roman" panose="02020603050405020304" pitchFamily="18" charset="0"/>
              </a:rPr>
              <a:t>измерение, анализ и улучшение</a:t>
            </a:r>
            <a:r>
              <a:rPr lang="ru-RU"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marL="285750" indent="900000" algn="just">
              <a:buFont typeface="Wingdings" panose="05000000000000000000" pitchFamily="2" charset="2"/>
              <a:buChar char="ü"/>
            </a:pPr>
            <a:endParaRPr lang="ru-RU" dirty="0">
              <a:latin typeface="Times New Roman" panose="02020603050405020304" pitchFamily="18" charset="0"/>
              <a:cs typeface="Times New Roman" panose="02020603050405020304" pitchFamily="18" charset="0"/>
            </a:endParaRPr>
          </a:p>
          <a:p>
            <a:pPr indent="457200" algn="just"/>
            <a:r>
              <a:rPr lang="ru-RU" dirty="0">
                <a:latin typeface="Times New Roman" panose="02020603050405020304" pitchFamily="18" charset="0"/>
                <a:cs typeface="Times New Roman" panose="02020603050405020304" pitchFamily="18" charset="0"/>
              </a:rPr>
              <a:t>Модель позволяет рассматривать деятельность организации, как в горизонтальном, так и в вертикальном направлениях по принципу замкнутой цепи</a:t>
            </a:r>
            <a:r>
              <a:rPr lang="ru-RU"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6083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265889" y="133350"/>
            <a:ext cx="6982636" cy="2939266"/>
          </a:xfrm>
          <a:prstGeom prst="rect">
            <a:avLst/>
          </a:prstGeom>
          <a:solidFill>
            <a:schemeClr val="bg1"/>
          </a:solidFill>
        </p:spPr>
        <p:txBody>
          <a:bodyPr wrap="square" rtlCol="0">
            <a:spAutoFit/>
          </a:bodyPr>
          <a:lstStyle/>
          <a:p>
            <a:pPr algn="just">
              <a:spcAft>
                <a:spcPts val="600"/>
              </a:spcAft>
            </a:pPr>
            <a:r>
              <a:rPr lang="ru-RU" b="1" dirty="0" smtClean="0">
                <a:solidFill>
                  <a:srgbClr val="FF0000"/>
                </a:solidFill>
                <a:latin typeface="Times New Roman" pitchFamily="18" charset="0"/>
                <a:cs typeface="Times New Roman" pitchFamily="18" charset="0"/>
              </a:rPr>
              <a:t>История сертификации в России</a:t>
            </a:r>
          </a:p>
          <a:p>
            <a:pPr indent="457200" algn="just"/>
            <a:r>
              <a:rPr lang="ru-RU" dirty="0" smtClean="0">
                <a:latin typeface="Times New Roman" pitchFamily="18" charset="0"/>
                <a:cs typeface="Times New Roman" pitchFamily="18" charset="0"/>
              </a:rPr>
              <a:t>Конкретные требования к характеристикам продукции и систем качества были установлены в государственных и отраслевых стандартах, нормах и правилах, которые до 2003 года рассматривались как элементы технического законодательства страны. С целью вступления России во Всемирную торговую организацию (ВТО) в декабре 2002 года был принят Федеральный закон «О техническом регулировании», который отменил действие законов «О сертификации продукции и услуг» и «О стандартизации».</a:t>
            </a:r>
          </a:p>
        </p:txBody>
      </p:sp>
      <p:pic>
        <p:nvPicPr>
          <p:cNvPr id="7" name="Рисунок 6" descr="Unofficial_Flag_of_Russia.svg.png"/>
          <p:cNvPicPr>
            <a:picLocks noChangeAspect="1"/>
          </p:cNvPicPr>
          <p:nvPr/>
        </p:nvPicPr>
        <p:blipFill>
          <a:blip r:embed="rId3"/>
          <a:stretch>
            <a:fillRect/>
          </a:stretch>
        </p:blipFill>
        <p:spPr>
          <a:xfrm>
            <a:off x="7565571" y="804798"/>
            <a:ext cx="1180346" cy="787051"/>
          </a:xfrm>
          <a:prstGeom prst="rect">
            <a:avLst/>
          </a:prstGeom>
        </p:spPr>
      </p:pic>
      <p:sp>
        <p:nvSpPr>
          <p:cNvPr id="8" name="TextBox 7"/>
          <p:cNvSpPr txBox="1"/>
          <p:nvPr/>
        </p:nvSpPr>
        <p:spPr>
          <a:xfrm>
            <a:off x="265888" y="3121015"/>
            <a:ext cx="8678087" cy="1477328"/>
          </a:xfrm>
          <a:prstGeom prst="rect">
            <a:avLst/>
          </a:prstGeom>
          <a:noFill/>
        </p:spPr>
        <p:txBody>
          <a:bodyPr wrap="square" rtlCol="0">
            <a:spAutoFit/>
          </a:bodyPr>
          <a:lstStyle/>
          <a:p>
            <a:pPr indent="457200" algn="just"/>
            <a:r>
              <a:rPr lang="ru-RU" dirty="0" smtClean="0">
                <a:latin typeface="Times New Roman" pitchFamily="18" charset="0"/>
                <a:cs typeface="Times New Roman" pitchFamily="18" charset="0"/>
              </a:rPr>
              <a:t>Сегодня Российская Федерация является участником таких международных систем сертификации, как МЭК, ЕЭК ООН, и так далее. Кроме того, в самой России действует множество обязательных и добровольных систем сертификации. В настоящее время сертификация находится на пике своего развития, пройдя путь с древних времен и претерпев множественные совершенствования и модификации.</a:t>
            </a:r>
          </a:p>
        </p:txBody>
      </p:sp>
      <p:sp>
        <p:nvSpPr>
          <p:cNvPr id="6" name="TextBox 5"/>
          <p:cNvSpPr txBox="1"/>
          <p:nvPr/>
        </p:nvSpPr>
        <p:spPr>
          <a:xfrm>
            <a:off x="8586281" y="4786009"/>
            <a:ext cx="557719" cy="369332"/>
          </a:xfrm>
          <a:prstGeom prst="rect">
            <a:avLst/>
          </a:prstGeom>
          <a:noFill/>
        </p:spPr>
        <p:txBody>
          <a:bodyPr wrap="square" rtlCol="0">
            <a:spAutoFit/>
          </a:bodyPr>
          <a:lstStyle/>
          <a:p>
            <a:r>
              <a:rPr lang="ru-RU" dirty="0" smtClean="0"/>
              <a:t>4</a:t>
            </a:r>
            <a:endParaRPr lang="ru-RU" dirty="0"/>
          </a:p>
        </p:txBody>
      </p:sp>
    </p:spTree>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86281" y="4786009"/>
            <a:ext cx="557719" cy="369332"/>
          </a:xfrm>
          <a:prstGeom prst="rect">
            <a:avLst/>
          </a:prstGeom>
          <a:noFill/>
        </p:spPr>
        <p:txBody>
          <a:bodyPr wrap="square" rtlCol="0">
            <a:spAutoFit/>
          </a:bodyPr>
          <a:lstStyle/>
          <a:p>
            <a:r>
              <a:rPr lang="en-US" dirty="0" smtClean="0"/>
              <a:t>49</a:t>
            </a:r>
            <a:endParaRPr lang="ru-RU" dirty="0"/>
          </a:p>
        </p:txBody>
      </p:sp>
      <p:sp>
        <p:nvSpPr>
          <p:cNvPr id="5" name="Прямоугольник 4"/>
          <p:cNvSpPr/>
          <p:nvPr/>
        </p:nvSpPr>
        <p:spPr>
          <a:xfrm>
            <a:off x="342900" y="217075"/>
            <a:ext cx="8243381" cy="3416320"/>
          </a:xfrm>
          <a:prstGeom prst="rect">
            <a:avLst/>
          </a:prstGeom>
        </p:spPr>
        <p:txBody>
          <a:bodyPr wrap="square">
            <a:spAutoFit/>
          </a:bodyPr>
          <a:lstStyle/>
          <a:p>
            <a:pPr indent="457200" algn="just"/>
            <a:r>
              <a:rPr lang="ru-RU" dirty="0" smtClean="0">
                <a:latin typeface="Times New Roman" panose="02020603050405020304" pitchFamily="18" charset="0"/>
                <a:cs typeface="Times New Roman" panose="02020603050405020304" pitchFamily="18" charset="0"/>
              </a:rPr>
              <a:t>Горизонтальная </a:t>
            </a:r>
            <a:r>
              <a:rPr lang="ru-RU" dirty="0">
                <a:latin typeface="Times New Roman" panose="02020603050405020304" pitchFamily="18" charset="0"/>
                <a:cs typeface="Times New Roman" panose="02020603050405020304" pitchFamily="18" charset="0"/>
              </a:rPr>
              <a:t>петля свидетельствует о том, что потребители играют основную роль в определении требований к продукции. Эти требования являются входом в процессы жизненного цикла продукции. Измерения и анализ удовлетворенности потребителей используются в качестве показателя для оценивания степени выполнения установленных требований, ответственности руководства за выполнение этих требований и постоянное улучшение системы менеджмента качества</a:t>
            </a:r>
            <a:r>
              <a:rPr lang="ru-RU"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indent="457200" algn="just"/>
            <a:endParaRPr lang="en-US" dirty="0" smtClean="0">
              <a:latin typeface="Times New Roman" panose="02020603050405020304" pitchFamily="18" charset="0"/>
              <a:cs typeface="Times New Roman" panose="02020603050405020304" pitchFamily="18" charset="0"/>
            </a:endParaRPr>
          </a:p>
          <a:p>
            <a:pPr indent="457200" algn="just"/>
            <a:r>
              <a:rPr lang="ru-RU" dirty="0">
                <a:latin typeface="Times New Roman" panose="02020603050405020304" pitchFamily="18" charset="0"/>
                <a:cs typeface="Times New Roman" panose="02020603050405020304" pitchFamily="18" charset="0"/>
              </a:rPr>
              <a:t>Вертикальная петля свидетельствует о том, что руководство организации ответственно за выделение необходимых ресурсов, за установление процессов жизненного цикла продукции, за измерения и анализ качества продукции, а также за постоянное ее улучшение.</a:t>
            </a:r>
          </a:p>
        </p:txBody>
      </p:sp>
    </p:spTree>
    <p:extLst>
      <p:ext uri="{BB962C8B-B14F-4D97-AF65-F5344CB8AC3E}">
        <p14:creationId xmlns:p14="http://schemas.microsoft.com/office/powerpoint/2010/main" val="207621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86281" y="4786009"/>
            <a:ext cx="557719" cy="369332"/>
          </a:xfrm>
          <a:prstGeom prst="rect">
            <a:avLst/>
          </a:prstGeom>
          <a:noFill/>
        </p:spPr>
        <p:txBody>
          <a:bodyPr wrap="square" rtlCol="0">
            <a:spAutoFit/>
          </a:bodyPr>
          <a:lstStyle/>
          <a:p>
            <a:r>
              <a:rPr lang="en-US" dirty="0" smtClean="0"/>
              <a:t>50</a:t>
            </a:r>
            <a:endParaRPr lang="ru-RU" dirty="0"/>
          </a:p>
        </p:txBody>
      </p:sp>
      <p:sp>
        <p:nvSpPr>
          <p:cNvPr id="5" name="Прямоугольник 4"/>
          <p:cNvSpPr/>
          <p:nvPr/>
        </p:nvSpPr>
        <p:spPr>
          <a:xfrm>
            <a:off x="342900" y="217075"/>
            <a:ext cx="8243381" cy="3970318"/>
          </a:xfrm>
          <a:prstGeom prst="rect">
            <a:avLst/>
          </a:prstGeom>
        </p:spPr>
        <p:txBody>
          <a:bodyPr wrap="square">
            <a:spAutoFit/>
          </a:bodyPr>
          <a:lstStyle/>
          <a:p>
            <a:pPr indent="457200" algn="just"/>
            <a:r>
              <a:rPr lang="ru-RU" dirty="0" smtClean="0">
                <a:latin typeface="Times New Roman" panose="02020603050405020304" pitchFamily="18" charset="0"/>
                <a:cs typeface="Times New Roman" panose="02020603050405020304" pitchFamily="18" charset="0"/>
              </a:rPr>
              <a:t>Преимущество </a:t>
            </a:r>
            <a:r>
              <a:rPr lang="ru-RU" dirty="0">
                <a:latin typeface="Times New Roman" panose="02020603050405020304" pitchFamily="18" charset="0"/>
                <a:cs typeface="Times New Roman" panose="02020603050405020304" pitchFamily="18" charset="0"/>
              </a:rPr>
              <a:t>процессного подхода состоит в непрерывности управления, которое он обеспечивает на стыке отдельных процессов в рамках их системы, а также при их комбинации и взаимодействии</a:t>
            </a:r>
            <a:r>
              <a:rPr lang="ru-RU"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indent="457200" algn="just"/>
            <a:endParaRPr lang="ru-RU" dirty="0">
              <a:latin typeface="Times New Roman" panose="02020603050405020304" pitchFamily="18" charset="0"/>
              <a:cs typeface="Times New Roman" panose="02020603050405020304" pitchFamily="18" charset="0"/>
            </a:endParaRPr>
          </a:p>
          <a:p>
            <a:pPr indent="457200" algn="just"/>
            <a:r>
              <a:rPr lang="ru-RU" dirty="0">
                <a:latin typeface="Times New Roman" panose="02020603050405020304" pitchFamily="18" charset="0"/>
                <a:cs typeface="Times New Roman" panose="02020603050405020304" pitchFamily="18" charset="0"/>
              </a:rPr>
              <a:t>При применении в системе менеджмента качества такой подход подчеркивает важность</a:t>
            </a:r>
            <a:r>
              <a:rPr lang="ru-RU"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indent="457200" algn="just"/>
            <a:endParaRPr lang="ru-RU" dirty="0">
              <a:latin typeface="Times New Roman" panose="02020603050405020304" pitchFamily="18" charset="0"/>
              <a:cs typeface="Times New Roman" panose="02020603050405020304" pitchFamily="18" charset="0"/>
            </a:endParaRPr>
          </a:p>
          <a:p>
            <a:pPr indent="457200" algn="just"/>
            <a:r>
              <a:rPr lang="ru-RU" dirty="0">
                <a:latin typeface="Times New Roman" panose="02020603050405020304" pitchFamily="18" charset="0"/>
                <a:cs typeface="Times New Roman" panose="02020603050405020304" pitchFamily="18" charset="0"/>
              </a:rPr>
              <a:t>а) понимания и выполнения требований;</a:t>
            </a:r>
          </a:p>
          <a:p>
            <a:pPr indent="457200" algn="just"/>
            <a:r>
              <a:rPr lang="ru-RU" dirty="0">
                <a:latin typeface="Times New Roman" panose="02020603050405020304" pitchFamily="18" charset="0"/>
                <a:cs typeface="Times New Roman" panose="02020603050405020304" pitchFamily="18" charset="0"/>
              </a:rPr>
              <a:t>б) необходимости рассмотрения процессов с точки зрения добавленной ценности;</a:t>
            </a:r>
          </a:p>
          <a:p>
            <a:pPr indent="457200" algn="just"/>
            <a:r>
              <a:rPr lang="ru-RU" dirty="0">
                <a:latin typeface="Times New Roman" panose="02020603050405020304" pitchFamily="18" charset="0"/>
                <a:cs typeface="Times New Roman" panose="02020603050405020304" pitchFamily="18" charset="0"/>
              </a:rPr>
              <a:t>в) достижения результатов выполнения процессов и их результативности;</a:t>
            </a:r>
          </a:p>
          <a:p>
            <a:pPr indent="457200" algn="just"/>
            <a:r>
              <a:rPr lang="ru-RU" dirty="0">
                <a:latin typeface="Times New Roman" panose="02020603050405020304" pitchFamily="18" charset="0"/>
                <a:cs typeface="Times New Roman" panose="02020603050405020304" pitchFamily="18" charset="0"/>
              </a:rPr>
              <a:t>г) постоянного улучшения процессов, основанного на объективном измерении.</a:t>
            </a:r>
          </a:p>
          <a:p>
            <a:pPr indent="457200" algn="just"/>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779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86281" y="4786009"/>
            <a:ext cx="557719" cy="369332"/>
          </a:xfrm>
          <a:prstGeom prst="rect">
            <a:avLst/>
          </a:prstGeom>
          <a:noFill/>
        </p:spPr>
        <p:txBody>
          <a:bodyPr wrap="square" rtlCol="0">
            <a:spAutoFit/>
          </a:bodyPr>
          <a:lstStyle/>
          <a:p>
            <a:r>
              <a:rPr lang="en-US" dirty="0" smtClean="0"/>
              <a:t>51</a:t>
            </a:r>
            <a:endParaRPr lang="ru-RU" dirty="0"/>
          </a:p>
        </p:txBody>
      </p:sp>
      <p:pic>
        <p:nvPicPr>
          <p:cNvPr id="2" name="Рисунок 1"/>
          <p:cNvPicPr>
            <a:picLocks noChangeAspect="1"/>
          </p:cNvPicPr>
          <p:nvPr/>
        </p:nvPicPr>
        <p:blipFill>
          <a:blip r:embed="rId2"/>
          <a:stretch>
            <a:fillRect/>
          </a:stretch>
        </p:blipFill>
        <p:spPr>
          <a:xfrm>
            <a:off x="1318758" y="571221"/>
            <a:ext cx="6506483" cy="4001058"/>
          </a:xfrm>
          <a:prstGeom prst="rect">
            <a:avLst/>
          </a:prstGeom>
        </p:spPr>
      </p:pic>
    </p:spTree>
    <p:extLst>
      <p:ext uri="{BB962C8B-B14F-4D97-AF65-F5344CB8AC3E}">
        <p14:creationId xmlns:p14="http://schemas.microsoft.com/office/powerpoint/2010/main" val="322447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7808" y="503583"/>
            <a:ext cx="8441635" cy="3662541"/>
          </a:xfrm>
          <a:prstGeom prst="rect">
            <a:avLst/>
          </a:prstGeom>
          <a:noFill/>
        </p:spPr>
        <p:txBody>
          <a:bodyPr wrap="square" rtlCol="0">
            <a:spAutoFit/>
          </a:bodyPr>
          <a:lstStyle/>
          <a:p>
            <a:pPr indent="457200" algn="just"/>
            <a:r>
              <a:rPr lang="ru-RU" b="1" dirty="0" smtClean="0">
                <a:latin typeface="Times New Roman" pitchFamily="18" charset="0"/>
                <a:cs typeface="Times New Roman" pitchFamily="18" charset="0"/>
              </a:rPr>
              <a:t>Схемы сертификации</a:t>
            </a:r>
          </a:p>
          <a:p>
            <a:pPr indent="457200" algn="just"/>
            <a:endParaRPr lang="ru-RU" b="1" dirty="0" smtClean="0">
              <a:latin typeface="Times New Roman" pitchFamily="18" charset="0"/>
              <a:cs typeface="Times New Roman" pitchFamily="18" charset="0"/>
            </a:endParaRPr>
          </a:p>
          <a:p>
            <a:pPr indent="457200" algn="just"/>
            <a:r>
              <a:rPr lang="ru-RU" dirty="0" smtClean="0">
                <a:latin typeface="Times New Roman" pitchFamily="18" charset="0"/>
                <a:cs typeface="Times New Roman" pitchFamily="18" charset="0"/>
              </a:rPr>
              <a:t>ГОСТ Р 53603-2020 «Оценка соответствия. Схемы сертификации продукции в Российской Федерации»</a:t>
            </a:r>
          </a:p>
          <a:p>
            <a:pPr indent="457200" algn="just"/>
            <a:endParaRPr lang="ru-RU" dirty="0" smtClean="0">
              <a:latin typeface="Times New Roman" pitchFamily="18" charset="0"/>
              <a:cs typeface="Times New Roman" pitchFamily="18" charset="0"/>
            </a:endParaRPr>
          </a:p>
          <a:p>
            <a:pPr indent="457200" algn="just"/>
            <a:r>
              <a:rPr lang="ru-RU" b="1" dirty="0" smtClean="0">
                <a:latin typeface="Times New Roman" pitchFamily="18" charset="0"/>
                <a:cs typeface="Times New Roman" pitchFamily="18" charset="0"/>
              </a:rPr>
              <a:t>Схема сертификации </a:t>
            </a:r>
            <a:r>
              <a:rPr lang="ru-RU" dirty="0" smtClean="0">
                <a:latin typeface="Times New Roman" pitchFamily="18" charset="0"/>
                <a:cs typeface="Times New Roman" pitchFamily="18" charset="0"/>
              </a:rPr>
              <a:t>– совокупность действий, результаты которых рассматриваются в качестве доказательств соответствия продукции установленным (заявленным) требованиям. </a:t>
            </a:r>
          </a:p>
          <a:p>
            <a:pPr indent="457200" algn="just"/>
            <a:endParaRPr lang="ru-RU" dirty="0" smtClean="0">
              <a:latin typeface="Times New Roman" pitchFamily="18" charset="0"/>
              <a:cs typeface="Times New Roman" pitchFamily="18" charset="0"/>
            </a:endParaRPr>
          </a:p>
          <a:p>
            <a:pPr indent="457200" algn="just"/>
            <a:r>
              <a:rPr lang="ru-RU" dirty="0" smtClean="0">
                <a:latin typeface="Times New Roman" pitchFamily="18" charset="0"/>
                <a:cs typeface="Times New Roman" pitchFamily="18" charset="0"/>
              </a:rPr>
              <a:t>Схема сертификации является определяющей частью процедуры сертификации, характеризующей необходимый уровень доказательности соответствия продукции установленным требованиям.</a:t>
            </a:r>
          </a:p>
          <a:p>
            <a:pPr algn="just"/>
            <a:endParaRPr lang="ru-RU" sz="1600" b="1" dirty="0">
              <a:latin typeface="Times New Roman" pitchFamily="18" charset="0"/>
              <a:cs typeface="Times New Roman" pitchFamily="18" charset="0"/>
            </a:endParaRPr>
          </a:p>
        </p:txBody>
      </p:sp>
      <p:sp>
        <p:nvSpPr>
          <p:cNvPr id="9" name="TextBox 8"/>
          <p:cNvSpPr txBox="1"/>
          <p:nvPr/>
        </p:nvSpPr>
        <p:spPr>
          <a:xfrm>
            <a:off x="8586281" y="4786009"/>
            <a:ext cx="557719" cy="369332"/>
          </a:xfrm>
          <a:prstGeom prst="rect">
            <a:avLst/>
          </a:prstGeom>
          <a:noFill/>
        </p:spPr>
        <p:txBody>
          <a:bodyPr wrap="square" rtlCol="0">
            <a:spAutoFit/>
          </a:bodyPr>
          <a:lstStyle/>
          <a:p>
            <a:r>
              <a:rPr lang="ru-RU" dirty="0" smtClean="0"/>
              <a:t>24</a:t>
            </a:r>
            <a:endParaRPr lang="ru-RU"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6834" y="548192"/>
            <a:ext cx="8229601" cy="3939540"/>
          </a:xfrm>
          <a:prstGeom prst="rect">
            <a:avLst/>
          </a:prstGeom>
          <a:noFill/>
        </p:spPr>
        <p:txBody>
          <a:bodyPr wrap="square" rtlCol="0">
            <a:spAutoFit/>
          </a:bodyPr>
          <a:lstStyle/>
          <a:p>
            <a:pPr indent="457200" algn="just"/>
            <a:r>
              <a:rPr lang="ru-RU" dirty="0" smtClean="0">
                <a:latin typeface="Times New Roman" pitchFamily="18" charset="0"/>
                <a:cs typeface="Times New Roman" pitchFamily="18" charset="0"/>
              </a:rPr>
              <a:t>Схема сертификации может содержать одно или несколько предпринимаемых действий (модулей), результаты которых используют для принятия органом сертификации общего решения о соответствии (несоответствии) продукции установленным (заявленным) требованиям. </a:t>
            </a:r>
          </a:p>
          <a:p>
            <a:pPr indent="457200" algn="just"/>
            <a:endParaRPr lang="ru-RU" dirty="0" smtClean="0">
              <a:latin typeface="Times New Roman" pitchFamily="18" charset="0"/>
              <a:cs typeface="Times New Roman" pitchFamily="18" charset="0"/>
            </a:endParaRPr>
          </a:p>
          <a:p>
            <a:pPr indent="457200" algn="just"/>
            <a:r>
              <a:rPr lang="ru-RU" u="sng" dirty="0" smtClean="0">
                <a:latin typeface="Times New Roman" pitchFamily="18" charset="0"/>
                <a:cs typeface="Times New Roman" pitchFamily="18" charset="0"/>
              </a:rPr>
              <a:t>Такими действиями считают</a:t>
            </a:r>
            <a:r>
              <a:rPr lang="ru-RU" dirty="0" smtClean="0">
                <a:latin typeface="Times New Roman" pitchFamily="18" charset="0"/>
                <a:cs typeface="Times New Roman" pitchFamily="18" charset="0"/>
              </a:rPr>
              <a:t>:</a:t>
            </a:r>
          </a:p>
          <a:p>
            <a:pPr indent="457200" algn="just"/>
            <a:endParaRPr lang="ru-RU" dirty="0" smtClean="0">
              <a:latin typeface="Times New Roman" pitchFamily="18" charset="0"/>
              <a:cs typeface="Times New Roman" pitchFamily="18" charset="0"/>
            </a:endParaRPr>
          </a:p>
          <a:p>
            <a:pPr indent="457200" algn="just">
              <a:buFont typeface="Wingdings" pitchFamily="2" charset="2"/>
              <a:buChar char="ü"/>
            </a:pPr>
            <a:r>
              <a:rPr lang="ru-RU" dirty="0" smtClean="0">
                <a:latin typeface="Times New Roman" pitchFamily="18" charset="0"/>
                <a:cs typeface="Times New Roman" pitchFamily="18" charset="0"/>
              </a:rPr>
              <a:t>анализ представленной документации;</a:t>
            </a:r>
          </a:p>
          <a:p>
            <a:pPr indent="457200" algn="just">
              <a:buFont typeface="Wingdings" pitchFamily="2" charset="2"/>
              <a:buChar char="ü"/>
            </a:pPr>
            <a:r>
              <a:rPr lang="ru-RU" dirty="0" smtClean="0">
                <a:latin typeface="Times New Roman" pitchFamily="18" charset="0"/>
                <a:cs typeface="Times New Roman" pitchFamily="18" charset="0"/>
              </a:rPr>
              <a:t>исследования (испытания) и измерения продукции;</a:t>
            </a:r>
          </a:p>
          <a:p>
            <a:pPr indent="457200" algn="just">
              <a:buFont typeface="Wingdings" pitchFamily="2" charset="2"/>
              <a:buChar char="ü"/>
            </a:pPr>
            <a:r>
              <a:rPr lang="ru-RU" dirty="0" smtClean="0">
                <a:latin typeface="Times New Roman" pitchFamily="18" charset="0"/>
                <a:cs typeface="Times New Roman" pitchFamily="18" charset="0"/>
              </a:rPr>
              <a:t>анализ состояния производства;</a:t>
            </a:r>
          </a:p>
          <a:p>
            <a:pPr indent="457200" algn="just">
              <a:buFont typeface="Wingdings" pitchFamily="2" charset="2"/>
              <a:buChar char="ü"/>
            </a:pPr>
            <a:r>
              <a:rPr lang="ru-RU" dirty="0" smtClean="0">
                <a:latin typeface="Times New Roman" pitchFamily="18" charset="0"/>
                <a:cs typeface="Times New Roman" pitchFamily="18" charset="0"/>
              </a:rPr>
              <a:t>оценка системы менеджмента;</a:t>
            </a:r>
          </a:p>
          <a:p>
            <a:pPr indent="457200" algn="just">
              <a:buFont typeface="Wingdings" pitchFamily="2" charset="2"/>
              <a:buChar char="ü"/>
            </a:pPr>
            <a:r>
              <a:rPr lang="ru-RU" dirty="0" smtClean="0">
                <a:latin typeface="Times New Roman" pitchFamily="18" charset="0"/>
                <a:cs typeface="Times New Roman" pitchFamily="18" charset="0"/>
              </a:rPr>
              <a:t>инспекционный контроль за сертифицированной продукцией.</a:t>
            </a:r>
          </a:p>
          <a:p>
            <a:pPr indent="457200" algn="just">
              <a:buFont typeface="Wingdings" pitchFamily="2" charset="2"/>
              <a:buChar char="ü"/>
            </a:pPr>
            <a:r>
              <a:rPr lang="ru-RU" dirty="0" smtClean="0">
                <a:latin typeface="Times New Roman" pitchFamily="18" charset="0"/>
                <a:cs typeface="Times New Roman" pitchFamily="18" charset="0"/>
              </a:rPr>
              <a:t>во всех схемах сертификации должен присутствовать анализ документации.</a:t>
            </a:r>
          </a:p>
          <a:p>
            <a:pPr algn="just"/>
            <a:endParaRPr lang="ru-RU" sz="1600" b="1" dirty="0">
              <a:latin typeface="Times New Roman" pitchFamily="18" charset="0"/>
              <a:cs typeface="Times New Roman" pitchFamily="18" charset="0"/>
            </a:endParaRPr>
          </a:p>
        </p:txBody>
      </p:sp>
      <p:sp>
        <p:nvSpPr>
          <p:cNvPr id="9" name="TextBox 8"/>
          <p:cNvSpPr txBox="1"/>
          <p:nvPr/>
        </p:nvSpPr>
        <p:spPr>
          <a:xfrm>
            <a:off x="8586281" y="4786009"/>
            <a:ext cx="557719" cy="369332"/>
          </a:xfrm>
          <a:prstGeom prst="rect">
            <a:avLst/>
          </a:prstGeom>
          <a:noFill/>
        </p:spPr>
        <p:txBody>
          <a:bodyPr wrap="square" rtlCol="0">
            <a:spAutoFit/>
          </a:bodyPr>
          <a:lstStyle/>
          <a:p>
            <a:r>
              <a:rPr lang="ru-RU" dirty="0" smtClean="0"/>
              <a:t>25</a:t>
            </a:r>
            <a:endParaRPr lang="ru-RU"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86281" y="4786009"/>
            <a:ext cx="557719" cy="369332"/>
          </a:xfrm>
          <a:prstGeom prst="rect">
            <a:avLst/>
          </a:prstGeom>
          <a:noFill/>
        </p:spPr>
        <p:txBody>
          <a:bodyPr wrap="square" rtlCol="0">
            <a:spAutoFit/>
          </a:bodyPr>
          <a:lstStyle/>
          <a:p>
            <a:r>
              <a:rPr lang="ru-RU" dirty="0" smtClean="0"/>
              <a:t>26</a:t>
            </a:r>
            <a:endParaRPr lang="ru-RU" dirty="0"/>
          </a:p>
        </p:txBody>
      </p:sp>
      <p:pic>
        <p:nvPicPr>
          <p:cNvPr id="148481" name="Picture 1"/>
          <p:cNvPicPr>
            <a:picLocks noChangeAspect="1" noChangeArrowheads="1"/>
          </p:cNvPicPr>
          <p:nvPr/>
        </p:nvPicPr>
        <p:blipFill>
          <a:blip r:embed="rId2"/>
          <a:srcRect/>
          <a:stretch>
            <a:fillRect/>
          </a:stretch>
        </p:blipFill>
        <p:spPr bwMode="auto">
          <a:xfrm>
            <a:off x="3520390" y="233363"/>
            <a:ext cx="5467350" cy="4676775"/>
          </a:xfrm>
          <a:prstGeom prst="rect">
            <a:avLst/>
          </a:prstGeom>
          <a:noFill/>
          <a:ln w="9525">
            <a:noFill/>
            <a:miter lim="800000"/>
            <a:headEnd/>
            <a:tailEnd/>
          </a:ln>
        </p:spPr>
      </p:pic>
      <p:sp>
        <p:nvSpPr>
          <p:cNvPr id="5" name="TextBox 4"/>
          <p:cNvSpPr txBox="1"/>
          <p:nvPr/>
        </p:nvSpPr>
        <p:spPr>
          <a:xfrm>
            <a:off x="304800" y="233363"/>
            <a:ext cx="3215590" cy="4524315"/>
          </a:xfrm>
          <a:prstGeom prst="rect">
            <a:avLst/>
          </a:prstGeom>
          <a:noFill/>
        </p:spPr>
        <p:txBody>
          <a:bodyPr wrap="square" rtlCol="0">
            <a:spAutoFit/>
          </a:bodyPr>
          <a:lstStyle/>
          <a:p>
            <a:pPr algn="just"/>
            <a:r>
              <a:rPr lang="ru-RU" sz="1600" dirty="0" smtClean="0">
                <a:latin typeface="Times New Roman" pitchFamily="18" charset="0"/>
                <a:cs typeface="Times New Roman" pitchFamily="18" charset="0"/>
              </a:rPr>
              <a:t>Схемы сертификации:</a:t>
            </a:r>
          </a:p>
          <a:p>
            <a:pPr algn="just"/>
            <a:r>
              <a:rPr lang="ru-RU" sz="1600" dirty="0" smtClean="0">
                <a:latin typeface="Times New Roman" pitchFamily="18" charset="0"/>
                <a:cs typeface="Times New Roman" pitchFamily="18" charset="0"/>
              </a:rPr>
              <a:t>1с применяется для серийно выпускаемой продукции</a:t>
            </a:r>
          </a:p>
          <a:p>
            <a:pPr algn="just"/>
            <a:r>
              <a:rPr lang="ru-RU" sz="1600" dirty="0" smtClean="0">
                <a:latin typeface="Times New Roman" pitchFamily="18" charset="0"/>
                <a:cs typeface="Times New Roman" pitchFamily="18" charset="0"/>
              </a:rPr>
              <a:t>2с применяется для серийно выпускаемой продукции при наличии у изготовителя внедренной системы менеджмента, сертифицированной органом по сертификации систем менеджмента</a:t>
            </a:r>
          </a:p>
          <a:p>
            <a:pPr algn="just"/>
            <a:r>
              <a:rPr lang="ru-RU" sz="1600" dirty="0" smtClean="0">
                <a:latin typeface="Times New Roman" pitchFamily="18" charset="0"/>
                <a:cs typeface="Times New Roman" pitchFamily="18" charset="0"/>
              </a:rPr>
              <a:t>3с применяется для партии продукции</a:t>
            </a:r>
          </a:p>
          <a:p>
            <a:pPr algn="just"/>
            <a:r>
              <a:rPr lang="ru-RU" sz="1600" dirty="0" smtClean="0">
                <a:latin typeface="Times New Roman" pitchFamily="18" charset="0"/>
                <a:cs typeface="Times New Roman" pitchFamily="18" charset="0"/>
              </a:rPr>
              <a:t>4 с применяется для единичного изделия в случае, если исследования (испытания) и измерения для этого изделия не являются разрушающими</a:t>
            </a:r>
          </a:p>
          <a:p>
            <a:endParaRPr lang="ru-RU" sz="1600" dirty="0">
              <a:latin typeface="Times New Roman" pitchFamily="18" charset="0"/>
              <a:cs typeface="Times New Roman"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86281" y="4786009"/>
            <a:ext cx="557719" cy="369332"/>
          </a:xfrm>
          <a:prstGeom prst="rect">
            <a:avLst/>
          </a:prstGeom>
          <a:noFill/>
        </p:spPr>
        <p:txBody>
          <a:bodyPr wrap="square" rtlCol="0">
            <a:spAutoFit/>
          </a:bodyPr>
          <a:lstStyle/>
          <a:p>
            <a:r>
              <a:rPr lang="ru-RU" dirty="0" smtClean="0"/>
              <a:t>27</a:t>
            </a:r>
            <a:endParaRPr lang="ru-RU" dirty="0"/>
          </a:p>
        </p:txBody>
      </p:sp>
      <p:pic>
        <p:nvPicPr>
          <p:cNvPr id="147457" name="Picture 1"/>
          <p:cNvPicPr>
            <a:picLocks noChangeAspect="1" noChangeArrowheads="1"/>
          </p:cNvPicPr>
          <p:nvPr/>
        </p:nvPicPr>
        <p:blipFill>
          <a:blip r:embed="rId2"/>
          <a:srcRect/>
          <a:stretch>
            <a:fillRect/>
          </a:stretch>
        </p:blipFill>
        <p:spPr bwMode="auto">
          <a:xfrm>
            <a:off x="4084502" y="155948"/>
            <a:ext cx="4577979" cy="4987552"/>
          </a:xfrm>
          <a:prstGeom prst="rect">
            <a:avLst/>
          </a:prstGeom>
          <a:noFill/>
          <a:ln w="9525">
            <a:noFill/>
            <a:miter lim="800000"/>
            <a:headEnd/>
            <a:tailEnd/>
          </a:ln>
        </p:spPr>
      </p:pic>
      <p:sp>
        <p:nvSpPr>
          <p:cNvPr id="5" name="TextBox 4"/>
          <p:cNvSpPr txBox="1"/>
          <p:nvPr/>
        </p:nvSpPr>
        <p:spPr>
          <a:xfrm>
            <a:off x="165100" y="233363"/>
            <a:ext cx="3843202" cy="4616648"/>
          </a:xfrm>
          <a:prstGeom prst="rect">
            <a:avLst/>
          </a:prstGeom>
          <a:noFill/>
        </p:spPr>
        <p:txBody>
          <a:bodyPr wrap="square" rtlCol="0">
            <a:spAutoFit/>
          </a:bodyPr>
          <a:lstStyle/>
          <a:p>
            <a:r>
              <a:rPr lang="ru-RU" sz="1400" dirty="0" smtClean="0">
                <a:latin typeface="Times New Roman" pitchFamily="18" charset="0"/>
                <a:cs typeface="Times New Roman" pitchFamily="18" charset="0"/>
              </a:rPr>
              <a:t>Схемы сертификации</a:t>
            </a:r>
          </a:p>
          <a:p>
            <a:pPr algn="just"/>
            <a:r>
              <a:rPr lang="ru-RU" sz="1400" dirty="0" smtClean="0">
                <a:latin typeface="Times New Roman" pitchFamily="18" charset="0"/>
                <a:cs typeface="Times New Roman" pitchFamily="18" charset="0"/>
              </a:rPr>
              <a:t>5с применяется для серийно выпускаемой продукции в случае, если в полной мере невозможно или затруднительно подтвердить соответствие установленным (заявленным) требованиям при проведении исследований (испытаний) и измерений готовой продукции</a:t>
            </a:r>
          </a:p>
          <a:p>
            <a:pPr algn="just"/>
            <a:r>
              <a:rPr lang="ru-RU" sz="1400" dirty="0" smtClean="0">
                <a:latin typeface="Times New Roman" pitchFamily="18" charset="0"/>
                <a:cs typeface="Times New Roman" pitchFamily="18" charset="0"/>
              </a:rPr>
              <a:t>6с применяется для серийно выпускаемой продукции в случае, если в полной мере невозможно или затруднительно подтвердить соответствие установленным (заявленным) требованиям при проведении исследований (испытаний) и измерений готовой продукции, а также в случае наличия у изготовителя внедренной системы менеджмента, сертифицированной органом по сертификации систем менеджмента</a:t>
            </a:r>
          </a:p>
          <a:p>
            <a:pPr algn="just"/>
            <a:r>
              <a:rPr lang="ru-RU" sz="1400" dirty="0" smtClean="0">
                <a:latin typeface="Times New Roman" pitchFamily="18" charset="0"/>
                <a:cs typeface="Times New Roman" pitchFamily="18" charset="0"/>
              </a:rPr>
              <a:t>7с применяется для продукции, предназначенной для постановки на серийное производство, в случае планирования выпуска модификаций продукции</a:t>
            </a:r>
            <a:endParaRPr lang="ru-RU" sz="1400" dirty="0">
              <a:latin typeface="Times New Roman" pitchFamily="18" charset="0"/>
              <a:cs typeface="Times New Roman"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86281" y="4786009"/>
            <a:ext cx="557719" cy="369332"/>
          </a:xfrm>
          <a:prstGeom prst="rect">
            <a:avLst/>
          </a:prstGeom>
          <a:noFill/>
        </p:spPr>
        <p:txBody>
          <a:bodyPr wrap="square" rtlCol="0">
            <a:spAutoFit/>
          </a:bodyPr>
          <a:lstStyle/>
          <a:p>
            <a:r>
              <a:rPr lang="ru-RU" dirty="0" smtClean="0"/>
              <a:t>28</a:t>
            </a:r>
            <a:endParaRPr lang="ru-RU" dirty="0"/>
          </a:p>
        </p:txBody>
      </p:sp>
      <p:pic>
        <p:nvPicPr>
          <p:cNvPr id="146433" name="Picture 1"/>
          <p:cNvPicPr>
            <a:picLocks noChangeAspect="1" noChangeArrowheads="1"/>
          </p:cNvPicPr>
          <p:nvPr/>
        </p:nvPicPr>
        <p:blipFill>
          <a:blip r:embed="rId2"/>
          <a:srcRect/>
          <a:stretch>
            <a:fillRect/>
          </a:stretch>
        </p:blipFill>
        <p:spPr bwMode="auto">
          <a:xfrm>
            <a:off x="2552700" y="299734"/>
            <a:ext cx="6591300" cy="4486275"/>
          </a:xfrm>
          <a:prstGeom prst="rect">
            <a:avLst/>
          </a:prstGeom>
          <a:noFill/>
          <a:ln w="9525">
            <a:noFill/>
            <a:miter lim="800000"/>
            <a:headEnd/>
            <a:tailEnd/>
          </a:ln>
        </p:spPr>
      </p:pic>
      <p:sp>
        <p:nvSpPr>
          <p:cNvPr id="5" name="TextBox 4"/>
          <p:cNvSpPr txBox="1"/>
          <p:nvPr/>
        </p:nvSpPr>
        <p:spPr>
          <a:xfrm>
            <a:off x="152400" y="299734"/>
            <a:ext cx="2400299" cy="4478149"/>
          </a:xfrm>
          <a:prstGeom prst="rect">
            <a:avLst/>
          </a:prstGeom>
          <a:noFill/>
        </p:spPr>
        <p:txBody>
          <a:bodyPr wrap="square" rtlCol="0">
            <a:spAutoFit/>
          </a:bodyPr>
          <a:lstStyle/>
          <a:p>
            <a:pPr algn="just"/>
            <a:r>
              <a:rPr lang="ru-RU" sz="1500" dirty="0" smtClean="0">
                <a:latin typeface="Times New Roman" pitchFamily="18" charset="0"/>
                <a:cs typeface="Times New Roman" pitchFamily="18" charset="0"/>
              </a:rPr>
              <a:t>Схемы сертификации</a:t>
            </a:r>
          </a:p>
          <a:p>
            <a:pPr algn="just"/>
            <a:r>
              <a:rPr lang="ru-RU" sz="1500" dirty="0" smtClean="0">
                <a:latin typeface="Times New Roman" pitchFamily="18" charset="0"/>
                <a:cs typeface="Times New Roman" pitchFamily="18" charset="0"/>
              </a:rPr>
              <a:t>8с применяется для продукции, предназначенной для постановки на серийное производство, в случае планирования выпуска модификаций продукции и при наличии у изготовителя внедренной системы менеджмента, сертифицированной органом по сертификации систем менеджмента</a:t>
            </a:r>
          </a:p>
          <a:p>
            <a:pPr algn="just"/>
            <a:r>
              <a:rPr lang="ru-RU" sz="1500" dirty="0" smtClean="0">
                <a:latin typeface="Times New Roman" pitchFamily="18" charset="0"/>
                <a:cs typeface="Times New Roman" pitchFamily="18" charset="0"/>
              </a:rPr>
              <a:t>9с применяется для единичных изделий, предназначенных для оснащения предприятий на территории РФ</a:t>
            </a:r>
            <a:endParaRPr lang="ru-RU" sz="1500" dirty="0">
              <a:latin typeface="Times New Roman" pitchFamily="18" charset="0"/>
              <a:cs typeface="Times New Roman"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86281" y="4786009"/>
            <a:ext cx="557719" cy="369332"/>
          </a:xfrm>
          <a:prstGeom prst="rect">
            <a:avLst/>
          </a:prstGeom>
          <a:noFill/>
        </p:spPr>
        <p:txBody>
          <a:bodyPr wrap="square" rtlCol="0">
            <a:spAutoFit/>
          </a:bodyPr>
          <a:lstStyle/>
          <a:p>
            <a:r>
              <a:rPr lang="ru-RU" dirty="0" smtClean="0"/>
              <a:t>57</a:t>
            </a:r>
            <a:endParaRPr lang="ru-RU" dirty="0"/>
          </a:p>
        </p:txBody>
      </p:sp>
      <p:sp>
        <p:nvSpPr>
          <p:cNvPr id="5" name="TextBox 4"/>
          <p:cNvSpPr txBox="1"/>
          <p:nvPr/>
        </p:nvSpPr>
        <p:spPr>
          <a:xfrm>
            <a:off x="152400" y="299734"/>
            <a:ext cx="8886092" cy="3785652"/>
          </a:xfrm>
          <a:prstGeom prst="rect">
            <a:avLst/>
          </a:prstGeom>
          <a:noFill/>
        </p:spPr>
        <p:txBody>
          <a:bodyPr wrap="square" rtlCol="0">
            <a:spAutoFit/>
          </a:bodyPr>
          <a:lstStyle/>
          <a:p>
            <a:pPr algn="just"/>
            <a:r>
              <a:rPr lang="ru-RU" sz="1500" b="1" dirty="0" smtClean="0">
                <a:latin typeface="Times New Roman" pitchFamily="18" charset="0"/>
                <a:cs typeface="Times New Roman" pitchFamily="18" charset="0"/>
              </a:rPr>
              <a:t>Схема </a:t>
            </a:r>
            <a:r>
              <a:rPr lang="ru-RU" sz="1500" b="1" dirty="0">
                <a:latin typeface="Times New Roman" pitchFamily="18" charset="0"/>
                <a:cs typeface="Times New Roman" pitchFamily="18" charset="0"/>
              </a:rPr>
              <a:t>сертификации 1</a:t>
            </a:r>
            <a:r>
              <a:rPr lang="ru-RU" sz="1500" dirty="0">
                <a:latin typeface="Times New Roman" pitchFamily="18" charset="0"/>
                <a:cs typeface="Times New Roman" pitchFamily="18" charset="0"/>
              </a:rPr>
              <a:t> - проводится испытание в аккредитованной испытательной лаборатории типа, то есть, типового образца. Данная схема сертификации применяется для изделий сложной конструкции. Данная схема сертификации предназначена для ограниченного объема выпуска отечественной продукции и поставляемой по контракту импортируемой продукции. </a:t>
            </a:r>
            <a:r>
              <a:rPr lang="ru-RU" sz="1500" b="1" dirty="0">
                <a:latin typeface="Times New Roman" pitchFamily="18" charset="0"/>
                <a:cs typeface="Times New Roman" pitchFamily="18" charset="0"/>
              </a:rPr>
              <a:t>Схема 1а</a:t>
            </a:r>
            <a:r>
              <a:rPr lang="ru-RU" sz="1500" dirty="0">
                <a:latin typeface="Times New Roman" pitchFamily="18" charset="0"/>
                <a:cs typeface="Times New Roman" pitchFamily="18" charset="0"/>
              </a:rPr>
              <a:t> включает дополнение - это анализ состояния производства</a:t>
            </a:r>
            <a:r>
              <a:rPr lang="ru-RU" sz="1500" dirty="0" smtClean="0">
                <a:latin typeface="Times New Roman" pitchFamily="18" charset="0"/>
                <a:cs typeface="Times New Roman" pitchFamily="18" charset="0"/>
              </a:rPr>
              <a:t>.</a:t>
            </a:r>
          </a:p>
          <a:p>
            <a:pPr algn="just"/>
            <a:r>
              <a:rPr lang="ru-RU" sz="1500" b="1" dirty="0">
                <a:latin typeface="Times New Roman" pitchFamily="18" charset="0"/>
                <a:cs typeface="Times New Roman" pitchFamily="18" charset="0"/>
              </a:rPr>
              <a:t>2</a:t>
            </a:r>
            <a:r>
              <a:rPr lang="ru-RU" sz="1500" dirty="0">
                <a:latin typeface="Times New Roman" pitchFamily="18" charset="0"/>
                <a:cs typeface="Times New Roman" pitchFamily="18" charset="0"/>
              </a:rPr>
              <a:t> (сертификация по контракту) - проводится испытание образцов продукции, после чего заявитель уже может оформить сертификат соответствия, в данной схеме сертификации предусмотрен инспекционный контроль. Для этого образец продукции отбирается в торговых организациях, реализующих данный товар, и подвергается испытаниям в аккредитованной испытательной лаборатории</a:t>
            </a:r>
            <a:r>
              <a:rPr lang="ru-RU" sz="1500" dirty="0" smtClean="0">
                <a:latin typeface="Times New Roman" pitchFamily="18" charset="0"/>
                <a:cs typeface="Times New Roman" pitchFamily="18" charset="0"/>
              </a:rPr>
              <a:t>.</a:t>
            </a:r>
          </a:p>
          <a:p>
            <a:pPr algn="just"/>
            <a:r>
              <a:rPr lang="ru-RU" sz="1500" b="1" dirty="0">
                <a:latin typeface="Times New Roman" pitchFamily="18" charset="0"/>
                <a:cs typeface="Times New Roman" pitchFamily="18" charset="0"/>
              </a:rPr>
              <a:t>2а</a:t>
            </a:r>
            <a:r>
              <a:rPr lang="ru-RU" sz="1500" dirty="0">
                <a:latin typeface="Times New Roman" pitchFamily="18" charset="0"/>
                <a:cs typeface="Times New Roman" pitchFamily="18" charset="0"/>
              </a:rPr>
              <a:t> включает дополнение к схеме 2 — анализ состояния производства до выдачи сертификата. Схемы сертификации 2 и 2а рекомендуются для импортируемой продукции, поставляемой на постоянной основе. Сертификат выдается на 1 год. Неограниченный срок действия сертификата не предусмотрен. Держатель сертификата и изготовитель это совершенно разные лица. Чаще всего производитель зарубежный, а заявитель - российская фирма. Выдается обязательно на основании протоколов испытаний. В графе продукция обязательно указывается номер контракта. Иногда указывается размер партии. Номер инвойса (счет-фактуры) указываться не должен, иначе эта схема превращается в 7 или 9.</a:t>
            </a:r>
          </a:p>
        </p:txBody>
      </p:sp>
    </p:spTree>
    <p:extLst>
      <p:ext uri="{BB962C8B-B14F-4D97-AF65-F5344CB8AC3E}">
        <p14:creationId xmlns:p14="http://schemas.microsoft.com/office/powerpoint/2010/main" val="947042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86281" y="4786009"/>
            <a:ext cx="557719" cy="369332"/>
          </a:xfrm>
          <a:prstGeom prst="rect">
            <a:avLst/>
          </a:prstGeom>
          <a:noFill/>
        </p:spPr>
        <p:txBody>
          <a:bodyPr wrap="square" rtlCol="0">
            <a:spAutoFit/>
          </a:bodyPr>
          <a:lstStyle/>
          <a:p>
            <a:r>
              <a:rPr lang="ru-RU" dirty="0" smtClean="0"/>
              <a:t>58</a:t>
            </a:r>
            <a:endParaRPr lang="ru-RU" dirty="0"/>
          </a:p>
        </p:txBody>
      </p:sp>
      <p:sp>
        <p:nvSpPr>
          <p:cNvPr id="5" name="TextBox 4"/>
          <p:cNvSpPr txBox="1"/>
          <p:nvPr/>
        </p:nvSpPr>
        <p:spPr>
          <a:xfrm>
            <a:off x="152400" y="299734"/>
            <a:ext cx="8886092" cy="3554819"/>
          </a:xfrm>
          <a:prstGeom prst="rect">
            <a:avLst/>
          </a:prstGeom>
          <a:noFill/>
        </p:spPr>
        <p:txBody>
          <a:bodyPr wrap="square" rtlCol="0">
            <a:spAutoFit/>
          </a:bodyPr>
          <a:lstStyle/>
          <a:p>
            <a:pPr algn="just"/>
            <a:r>
              <a:rPr lang="ru-RU" sz="1500" b="1" dirty="0" smtClean="0">
                <a:latin typeface="Times New Roman" pitchFamily="18" charset="0"/>
                <a:cs typeface="Times New Roman" pitchFamily="18" charset="0"/>
              </a:rPr>
              <a:t>3</a:t>
            </a:r>
            <a:r>
              <a:rPr lang="ru-RU" sz="1500" dirty="0" smtClean="0">
                <a:latin typeface="Times New Roman" pitchFamily="18" charset="0"/>
                <a:cs typeface="Times New Roman" pitchFamily="18" charset="0"/>
              </a:rPr>
              <a:t> </a:t>
            </a:r>
            <a:r>
              <a:rPr lang="ru-RU" sz="1500" dirty="0">
                <a:latin typeface="Times New Roman" pitchFamily="18" charset="0"/>
                <a:cs typeface="Times New Roman" pitchFamily="18" charset="0"/>
              </a:rPr>
              <a:t>и </a:t>
            </a:r>
            <a:r>
              <a:rPr lang="ru-RU" sz="1500" b="1" dirty="0">
                <a:latin typeface="Times New Roman" pitchFamily="18" charset="0"/>
                <a:cs typeface="Times New Roman" pitchFamily="18" charset="0"/>
              </a:rPr>
              <a:t>3а</a:t>
            </a:r>
            <a:r>
              <a:rPr lang="ru-RU" sz="1500" dirty="0">
                <a:latin typeface="Times New Roman" pitchFamily="18" charset="0"/>
                <a:cs typeface="Times New Roman" pitchFamily="18" charset="0"/>
              </a:rPr>
              <a:t> (сертификация на производителя) - предусматривает испытания образца, но без анализа производства, а после выдачи сертификата - инспекционный контроль путем испытания образца продукции перед отправкой потребителю. Образец испытывается в аккредитованной испытательной лаборатории. Схема сертификации </a:t>
            </a:r>
            <a:r>
              <a:rPr lang="ru-RU" sz="1500" b="1" dirty="0">
                <a:latin typeface="Times New Roman" pitchFamily="18" charset="0"/>
                <a:cs typeface="Times New Roman" pitchFamily="18" charset="0"/>
              </a:rPr>
              <a:t>3а</a:t>
            </a:r>
            <a:r>
              <a:rPr lang="ru-RU" sz="1500" dirty="0">
                <a:latin typeface="Times New Roman" pitchFamily="18" charset="0"/>
                <a:cs typeface="Times New Roman" pitchFamily="18" charset="0"/>
              </a:rPr>
              <a:t> предусматривает обязательное испытание образца продукции и анализ состояния производства, а также инспекционный контроль в такой же форме, как по схеме сертификации </a:t>
            </a:r>
            <a:r>
              <a:rPr lang="ru-RU" sz="1500" b="1" dirty="0">
                <a:latin typeface="Times New Roman" pitchFamily="18" charset="0"/>
                <a:cs typeface="Times New Roman" pitchFamily="18" charset="0"/>
              </a:rPr>
              <a:t>3</a:t>
            </a:r>
            <a:r>
              <a:rPr lang="ru-RU" sz="1500" dirty="0">
                <a:latin typeface="Times New Roman" pitchFamily="18" charset="0"/>
                <a:cs typeface="Times New Roman" pitchFamily="18" charset="0"/>
              </a:rPr>
              <a:t>. Схемы сертификации </a:t>
            </a:r>
            <a:r>
              <a:rPr lang="ru-RU" sz="1500" b="1" dirty="0">
                <a:latin typeface="Times New Roman" pitchFamily="18" charset="0"/>
                <a:cs typeface="Times New Roman" pitchFamily="18" charset="0"/>
              </a:rPr>
              <a:t>3</a:t>
            </a:r>
            <a:r>
              <a:rPr lang="ru-RU" sz="1500" dirty="0">
                <a:latin typeface="Times New Roman" pitchFamily="18" charset="0"/>
                <a:cs typeface="Times New Roman" pitchFamily="18" charset="0"/>
              </a:rPr>
              <a:t> и </a:t>
            </a:r>
            <a:r>
              <a:rPr lang="ru-RU" sz="1500" b="1" dirty="0">
                <a:latin typeface="Times New Roman" pitchFamily="18" charset="0"/>
                <a:cs typeface="Times New Roman" pitchFamily="18" charset="0"/>
              </a:rPr>
              <a:t>3а</a:t>
            </a:r>
            <a:r>
              <a:rPr lang="ru-RU" sz="1500" dirty="0">
                <a:latin typeface="Times New Roman" pitchFamily="18" charset="0"/>
                <a:cs typeface="Times New Roman" pitchFamily="18" charset="0"/>
              </a:rPr>
              <a:t> подходят для продукции, стабильность качества которой соблюдается в течение длительного периода времени. Срок действия сертификата - до 3 лет включительно. Неограниченный срок действия сертификата не предусмотрен. Держатель сертификата и изготовитель — обязательно одно и то же юридическое лицо. Выдается только на основании протоколов испытаний. Схема </a:t>
            </a:r>
            <a:r>
              <a:rPr lang="ru-RU" sz="1500" b="1" dirty="0">
                <a:latin typeface="Times New Roman" pitchFamily="18" charset="0"/>
                <a:cs typeface="Times New Roman" pitchFamily="18" charset="0"/>
              </a:rPr>
              <a:t>3</a:t>
            </a:r>
            <a:r>
              <a:rPr lang="ru-RU" sz="1500" dirty="0">
                <a:latin typeface="Times New Roman" pitchFamily="18" charset="0"/>
                <a:cs typeface="Times New Roman" pitchFamily="18" charset="0"/>
              </a:rPr>
              <a:t> может использоваться, если «стабильность производства не вызывает сомнений», то есть </a:t>
            </a:r>
            <a:r>
              <a:rPr lang="ru-RU" sz="1500" b="1" dirty="0">
                <a:latin typeface="Times New Roman" pitchFamily="18" charset="0"/>
                <a:cs typeface="Times New Roman" pitchFamily="18" charset="0"/>
              </a:rPr>
              <a:t>производство имеет сертификат менеджмента качества, например, ISO 9001</a:t>
            </a:r>
            <a:r>
              <a:rPr lang="ru-RU" sz="1500" dirty="0">
                <a:latin typeface="Times New Roman" pitchFamily="18" charset="0"/>
                <a:cs typeface="Times New Roman" pitchFamily="18" charset="0"/>
              </a:rPr>
              <a:t>. Иначе это схема </a:t>
            </a:r>
            <a:r>
              <a:rPr lang="ru-RU" sz="1500" b="1" dirty="0">
                <a:latin typeface="Times New Roman" pitchFamily="18" charset="0"/>
                <a:cs typeface="Times New Roman" pitchFamily="18" charset="0"/>
              </a:rPr>
              <a:t>3а</a:t>
            </a:r>
            <a:r>
              <a:rPr lang="ru-RU" sz="1500" dirty="0">
                <a:latin typeface="Times New Roman" pitchFamily="18" charset="0"/>
                <a:cs typeface="Times New Roman" pitchFamily="18" charset="0"/>
              </a:rPr>
              <a:t>, и должен быть выезд на производство. При сертификации свыше 1-го года должен проводиться инспекционный </a:t>
            </a:r>
            <a:r>
              <a:rPr lang="ru-RU" sz="1500" dirty="0" smtClean="0">
                <a:latin typeface="Times New Roman" pitchFamily="18" charset="0"/>
                <a:cs typeface="Times New Roman" pitchFamily="18" charset="0"/>
              </a:rPr>
              <a:t>контроль (повторные </a:t>
            </a:r>
            <a:r>
              <a:rPr lang="ru-RU" sz="1500" dirty="0">
                <a:latin typeface="Times New Roman" pitchFamily="18" charset="0"/>
                <a:cs typeface="Times New Roman" pitchFamily="18" charset="0"/>
              </a:rPr>
              <a:t>испытания). Данные схемы — самый дорогостоящий вариант сертификации. Схема </a:t>
            </a:r>
            <a:r>
              <a:rPr lang="ru-RU" sz="1500" b="1" dirty="0">
                <a:latin typeface="Times New Roman" pitchFamily="18" charset="0"/>
                <a:cs typeface="Times New Roman" pitchFamily="18" charset="0"/>
              </a:rPr>
              <a:t>3</a:t>
            </a:r>
            <a:r>
              <a:rPr lang="ru-RU" sz="1500" dirty="0">
                <a:latin typeface="Times New Roman" pitchFamily="18" charset="0"/>
                <a:cs typeface="Times New Roman" pitchFamily="18" charset="0"/>
              </a:rPr>
              <a:t> от схемы </a:t>
            </a:r>
            <a:r>
              <a:rPr lang="ru-RU" sz="1500" b="1" dirty="0">
                <a:latin typeface="Times New Roman" pitchFamily="18" charset="0"/>
                <a:cs typeface="Times New Roman" pitchFamily="18" charset="0"/>
              </a:rPr>
              <a:t>3а</a:t>
            </a:r>
            <a:r>
              <a:rPr lang="ru-RU" sz="1500" dirty="0">
                <a:latin typeface="Times New Roman" pitchFamily="18" charset="0"/>
                <a:cs typeface="Times New Roman" pitchFamily="18" charset="0"/>
              </a:rPr>
              <a:t> отличаются тем, был ли выезд при сертификации или нет. В сертификате нет привязки ни к контракту, ни к инвойсу. Документы подаются от производителя.</a:t>
            </a:r>
          </a:p>
        </p:txBody>
      </p:sp>
    </p:spTree>
    <p:extLst>
      <p:ext uri="{BB962C8B-B14F-4D97-AF65-F5344CB8AC3E}">
        <p14:creationId xmlns:p14="http://schemas.microsoft.com/office/powerpoint/2010/main" val="353682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5889" y="358302"/>
            <a:ext cx="8651132" cy="3847207"/>
          </a:xfrm>
          <a:prstGeom prst="rect">
            <a:avLst/>
          </a:prstGeom>
          <a:solidFill>
            <a:schemeClr val="bg1"/>
          </a:solidFill>
        </p:spPr>
        <p:txBody>
          <a:bodyPr wrap="square" rtlCol="0">
            <a:spAutoFit/>
          </a:bodyPr>
          <a:lstStyle/>
          <a:p>
            <a:pPr algn="just">
              <a:spcAft>
                <a:spcPts val="600"/>
              </a:spcAft>
            </a:pPr>
            <a:r>
              <a:rPr lang="ru-RU" b="1" dirty="0" smtClean="0">
                <a:solidFill>
                  <a:srgbClr val="FF0000"/>
                </a:solidFill>
                <a:latin typeface="Times New Roman" pitchFamily="18" charset="0"/>
                <a:cs typeface="Times New Roman" pitchFamily="18" charset="0"/>
              </a:rPr>
              <a:t>2. Нормативно-правовые и организационные основы сертификации</a:t>
            </a:r>
          </a:p>
          <a:p>
            <a:pPr algn="just">
              <a:spcAft>
                <a:spcPts val="600"/>
              </a:spcAft>
            </a:pPr>
            <a:endParaRPr lang="ru-RU" b="1" dirty="0" smtClean="0">
              <a:solidFill>
                <a:srgbClr val="FF0000"/>
              </a:solidFill>
              <a:latin typeface="Times New Roman" pitchFamily="18" charset="0"/>
              <a:cs typeface="Times New Roman" pitchFamily="18" charset="0"/>
            </a:endParaRPr>
          </a:p>
          <a:p>
            <a:pPr indent="457200" algn="just"/>
            <a:r>
              <a:rPr lang="ru-RU" dirty="0">
                <a:latin typeface="Times New Roman" pitchFamily="18" charset="0"/>
                <a:cs typeface="Times New Roman" pitchFamily="18" charset="0"/>
              </a:rPr>
              <a:t>Государственная система стандартизации России (ГСС РФ) начала формироваться в 1992 г. Основой ГСС является фонд законов, </a:t>
            </a:r>
            <a:r>
              <a:rPr lang="ru-RU" dirty="0" smtClean="0">
                <a:latin typeface="Times New Roman" pitchFamily="18" charset="0"/>
                <a:cs typeface="Times New Roman" pitchFamily="18" charset="0"/>
              </a:rPr>
              <a:t>подзаконных </a:t>
            </a:r>
            <a:r>
              <a:rPr lang="ru-RU" dirty="0">
                <a:latin typeface="Times New Roman" pitchFamily="18" charset="0"/>
                <a:cs typeface="Times New Roman" pitchFamily="18" charset="0"/>
              </a:rPr>
              <a:t>актов, нормативных документов по стандартизации. Указанный фонд представляет четырехуровневую </a:t>
            </a:r>
            <a:r>
              <a:rPr lang="ru-RU" dirty="0" smtClean="0">
                <a:latin typeface="Times New Roman" pitchFamily="18" charset="0"/>
                <a:cs typeface="Times New Roman" pitchFamily="18" charset="0"/>
              </a:rPr>
              <a:t>систему:</a:t>
            </a:r>
            <a:endParaRPr lang="en-US" dirty="0" smtClean="0">
              <a:latin typeface="Times New Roman" pitchFamily="18" charset="0"/>
              <a:cs typeface="Times New Roman" pitchFamily="18" charset="0"/>
            </a:endParaRPr>
          </a:p>
          <a:p>
            <a:pPr indent="457200" algn="just"/>
            <a:r>
              <a:rPr lang="ru-RU" dirty="0">
                <a:latin typeface="Times New Roman" pitchFamily="18" charset="0"/>
                <a:cs typeface="Times New Roman" pitchFamily="18" charset="0"/>
              </a:rPr>
              <a:t>I. Техническое законодательство.</a:t>
            </a:r>
          </a:p>
          <a:p>
            <a:pPr indent="457200" algn="just"/>
            <a:r>
              <a:rPr lang="ru-RU" dirty="0">
                <a:latin typeface="Times New Roman" pitchFamily="18" charset="0"/>
                <a:cs typeface="Times New Roman" pitchFamily="18" charset="0"/>
              </a:rPr>
              <a:t>II. Государственные стандарты, общероссийские классификаторы технико-экономической информации.</a:t>
            </a:r>
          </a:p>
          <a:p>
            <a:pPr indent="457200" algn="just"/>
            <a:r>
              <a:rPr lang="ru-RU" dirty="0">
                <a:latin typeface="Times New Roman" pitchFamily="18" charset="0"/>
                <a:cs typeface="Times New Roman" pitchFamily="18" charset="0"/>
              </a:rPr>
              <a:t>III. Стандарты отрасли и стандарты научно-технических и инженерных обществ.</a:t>
            </a:r>
          </a:p>
          <a:p>
            <a:pPr indent="457200" algn="just"/>
            <a:r>
              <a:rPr lang="ru-RU" dirty="0">
                <a:latin typeface="Times New Roman" pitchFamily="18" charset="0"/>
                <a:cs typeface="Times New Roman" pitchFamily="18" charset="0"/>
              </a:rPr>
              <a:t>IV. Стандарты предприятий и технические условия.</a:t>
            </a:r>
          </a:p>
          <a:p>
            <a:pPr indent="457200" algn="just"/>
            <a:endParaRPr lang="ru-RU" dirty="0">
              <a:latin typeface="Times New Roman" pitchFamily="18" charset="0"/>
              <a:cs typeface="Times New Roman" pitchFamily="18" charset="0"/>
            </a:endParaRPr>
          </a:p>
          <a:p>
            <a:pPr indent="457200" algn="just"/>
            <a:endParaRPr lang="ru-RU" dirty="0">
              <a:latin typeface="Times New Roman" pitchFamily="18" charset="0"/>
              <a:cs typeface="Times New Roman" pitchFamily="18" charset="0"/>
            </a:endParaRPr>
          </a:p>
        </p:txBody>
      </p:sp>
      <p:sp>
        <p:nvSpPr>
          <p:cNvPr id="18" name="TextBox 17"/>
          <p:cNvSpPr txBox="1"/>
          <p:nvPr/>
        </p:nvSpPr>
        <p:spPr>
          <a:xfrm>
            <a:off x="8586281" y="4786009"/>
            <a:ext cx="557719" cy="369332"/>
          </a:xfrm>
          <a:prstGeom prst="rect">
            <a:avLst/>
          </a:prstGeom>
          <a:noFill/>
        </p:spPr>
        <p:txBody>
          <a:bodyPr wrap="square" rtlCol="0">
            <a:spAutoFit/>
          </a:bodyPr>
          <a:lstStyle/>
          <a:p>
            <a:r>
              <a:rPr lang="ru-RU" dirty="0" smtClean="0"/>
              <a:t>5</a:t>
            </a:r>
            <a:endParaRPr lang="ru-RU"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86281" y="4786009"/>
            <a:ext cx="557719" cy="369332"/>
          </a:xfrm>
          <a:prstGeom prst="rect">
            <a:avLst/>
          </a:prstGeom>
          <a:noFill/>
        </p:spPr>
        <p:txBody>
          <a:bodyPr wrap="square" rtlCol="0">
            <a:spAutoFit/>
          </a:bodyPr>
          <a:lstStyle/>
          <a:p>
            <a:r>
              <a:rPr lang="ru-RU" dirty="0" smtClean="0"/>
              <a:t>59</a:t>
            </a:r>
            <a:endParaRPr lang="ru-RU" dirty="0"/>
          </a:p>
        </p:txBody>
      </p:sp>
      <p:sp>
        <p:nvSpPr>
          <p:cNvPr id="5" name="TextBox 4"/>
          <p:cNvSpPr txBox="1"/>
          <p:nvPr/>
        </p:nvSpPr>
        <p:spPr>
          <a:xfrm>
            <a:off x="152400" y="299734"/>
            <a:ext cx="8886092" cy="4708981"/>
          </a:xfrm>
          <a:prstGeom prst="rect">
            <a:avLst/>
          </a:prstGeom>
          <a:noFill/>
        </p:spPr>
        <p:txBody>
          <a:bodyPr wrap="square" rtlCol="0">
            <a:spAutoFit/>
          </a:bodyPr>
          <a:lstStyle/>
          <a:p>
            <a:pPr algn="just"/>
            <a:r>
              <a:rPr lang="ru-RU" sz="1500" b="1" dirty="0" smtClean="0">
                <a:latin typeface="Times New Roman" pitchFamily="18" charset="0"/>
                <a:cs typeface="Times New Roman" pitchFamily="18" charset="0"/>
              </a:rPr>
              <a:t>4</a:t>
            </a:r>
            <a:r>
              <a:rPr lang="ru-RU" sz="1500" dirty="0">
                <a:latin typeface="Times New Roman" pitchFamily="18" charset="0"/>
                <a:cs typeface="Times New Roman" pitchFamily="18" charset="0"/>
              </a:rPr>
              <a:t> - заключается в испытании типового образца, как в предыдущих схемах, с несколько иным инспекционным контролем: образцы для испытаний отбираются как со склада изготовителя, так и у продавца. Модифицированная схема </a:t>
            </a:r>
            <a:r>
              <a:rPr lang="ru-RU" sz="1500" b="1" dirty="0">
                <a:latin typeface="Times New Roman" pitchFamily="18" charset="0"/>
                <a:cs typeface="Times New Roman" pitchFamily="18" charset="0"/>
              </a:rPr>
              <a:t>4а</a:t>
            </a:r>
            <a:r>
              <a:rPr lang="ru-RU" sz="1500" dirty="0">
                <a:latin typeface="Times New Roman" pitchFamily="18" charset="0"/>
                <a:cs typeface="Times New Roman" pitchFamily="18" charset="0"/>
              </a:rPr>
              <a:t> в дополнение к схеме </a:t>
            </a:r>
            <a:r>
              <a:rPr lang="ru-RU" sz="1500" b="1" dirty="0">
                <a:latin typeface="Times New Roman" pitchFamily="18" charset="0"/>
                <a:cs typeface="Times New Roman" pitchFamily="18" charset="0"/>
              </a:rPr>
              <a:t>4 </a:t>
            </a:r>
            <a:r>
              <a:rPr lang="ru-RU" sz="1500" dirty="0">
                <a:latin typeface="Times New Roman" pitchFamily="18" charset="0"/>
                <a:cs typeface="Times New Roman" pitchFamily="18" charset="0"/>
              </a:rPr>
              <a:t>включает анализ состояния производства до выдачи сертификата соответствия  на продукцию. Данную схему сертификации используют в случаях, когда нецелесообразно не проводить инспекционный контроль</a:t>
            </a:r>
            <a:r>
              <a:rPr lang="ru-RU" sz="1500" dirty="0" smtClean="0">
                <a:latin typeface="Times New Roman" pitchFamily="18" charset="0"/>
                <a:cs typeface="Times New Roman" pitchFamily="18" charset="0"/>
              </a:rPr>
              <a:t>.</a:t>
            </a:r>
          </a:p>
          <a:p>
            <a:pPr algn="just"/>
            <a:r>
              <a:rPr lang="ru-RU" sz="1500" b="1" dirty="0">
                <a:latin typeface="Times New Roman" pitchFamily="18" charset="0"/>
                <a:cs typeface="Times New Roman" pitchFamily="18" charset="0"/>
              </a:rPr>
              <a:t>5</a:t>
            </a:r>
            <a:r>
              <a:rPr lang="ru-RU" sz="1500" dirty="0">
                <a:latin typeface="Times New Roman" pitchFamily="18" charset="0"/>
                <a:cs typeface="Times New Roman" pitchFamily="18" charset="0"/>
              </a:rPr>
              <a:t> - это испытания образца продукции, анализ производства путем сертификации системы обеспечения качества или сертификации самого производства, инспекционный контроль: испытание образцов продукции, отобранных у продавца и у изготовителя, и в дополнение проверка стабильности условий производства и действующей системы управления качеством.</a:t>
            </a:r>
          </a:p>
          <a:p>
            <a:pPr algn="just"/>
            <a:r>
              <a:rPr lang="ru-RU" sz="1500" b="1" dirty="0">
                <a:latin typeface="Times New Roman" pitchFamily="18" charset="0"/>
                <a:cs typeface="Times New Roman" pitchFamily="18" charset="0"/>
              </a:rPr>
              <a:t>6</a:t>
            </a:r>
            <a:r>
              <a:rPr lang="ru-RU" sz="1500" dirty="0">
                <a:latin typeface="Times New Roman" pitchFamily="18" charset="0"/>
                <a:cs typeface="Times New Roman" pitchFamily="18" charset="0"/>
              </a:rPr>
              <a:t> - эта схема заключается в контроле на предприятии системы качества органом по сертификации, но если сертификат системы качества предприятие уже имеет, ему достаточно представить заявление-декларацию. Это обычно установлено в правилах системы сертификации однородной </a:t>
            </a:r>
            <a:r>
              <a:rPr lang="ru-RU" sz="1500" dirty="0" smtClean="0">
                <a:latin typeface="Times New Roman" pitchFamily="18" charset="0"/>
                <a:cs typeface="Times New Roman" pitchFamily="18" charset="0"/>
              </a:rPr>
              <a:t>продукции.</a:t>
            </a:r>
          </a:p>
          <a:p>
            <a:pPr algn="just"/>
            <a:r>
              <a:rPr lang="ru-RU" sz="1500" b="1" dirty="0">
                <a:latin typeface="Times New Roman" pitchFamily="18" charset="0"/>
                <a:cs typeface="Times New Roman" pitchFamily="18" charset="0"/>
              </a:rPr>
              <a:t>7</a:t>
            </a:r>
            <a:r>
              <a:rPr lang="ru-RU" sz="1500" dirty="0">
                <a:latin typeface="Times New Roman" pitchFamily="18" charset="0"/>
                <a:cs typeface="Times New Roman" pitchFamily="18" charset="0"/>
              </a:rPr>
              <a:t> (сертификация большой партии по контракту) - это испытание и сертификация партии продукции. Это значит, что в партии продукции, отбирается образец по установленным правилам, который проходит испытания в аккредитованной испытательной лаборатории с последующей процедурой выдачи сертификата соответствия. Инспекционный контроль по данной схеме сертификации не предусмотрен. Срок действия сертификата — неограничен. Держатель сертификата и изготовитель — разные лица. Чаще всего производитель зарубежный, а заявитель — российская фирма. Выдается обязательно на основании протоколов испытаний. В графе продукция обязательно указывается </a:t>
            </a:r>
            <a:r>
              <a:rPr lang="ru-RU" sz="1500" dirty="0" smtClean="0">
                <a:latin typeface="Times New Roman" pitchFamily="18" charset="0"/>
                <a:cs typeface="Times New Roman" pitchFamily="18" charset="0"/>
              </a:rPr>
              <a:t>номер контракта, размер </a:t>
            </a:r>
            <a:r>
              <a:rPr lang="ru-RU" sz="1500" dirty="0">
                <a:latin typeface="Times New Roman" pitchFamily="18" charset="0"/>
                <a:cs typeface="Times New Roman" pitchFamily="18" charset="0"/>
              </a:rPr>
              <a:t>партии и инвойс или спецификация к контракту</a:t>
            </a:r>
            <a:r>
              <a:rPr lang="ru-RU" sz="1500" dirty="0" smtClean="0">
                <a:latin typeface="Times New Roman" pitchFamily="18" charset="0"/>
                <a:cs typeface="Times New Roman" pitchFamily="18" charset="0"/>
              </a:rPr>
              <a:t>.</a:t>
            </a:r>
            <a:endParaRPr lang="ru-RU" sz="1500" dirty="0">
              <a:latin typeface="Times New Roman" pitchFamily="18" charset="0"/>
              <a:cs typeface="Times New Roman" pitchFamily="18" charset="0"/>
            </a:endParaRPr>
          </a:p>
        </p:txBody>
      </p:sp>
    </p:spTree>
    <p:extLst>
      <p:ext uri="{BB962C8B-B14F-4D97-AF65-F5344CB8AC3E}">
        <p14:creationId xmlns:p14="http://schemas.microsoft.com/office/powerpoint/2010/main" val="3261288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86281" y="4786009"/>
            <a:ext cx="557719" cy="369332"/>
          </a:xfrm>
          <a:prstGeom prst="rect">
            <a:avLst/>
          </a:prstGeom>
          <a:noFill/>
        </p:spPr>
        <p:txBody>
          <a:bodyPr wrap="square" rtlCol="0">
            <a:spAutoFit/>
          </a:bodyPr>
          <a:lstStyle/>
          <a:p>
            <a:r>
              <a:rPr lang="ru-RU" dirty="0" smtClean="0"/>
              <a:t>58</a:t>
            </a:r>
            <a:endParaRPr lang="ru-RU" dirty="0"/>
          </a:p>
        </p:txBody>
      </p:sp>
      <p:sp>
        <p:nvSpPr>
          <p:cNvPr id="5" name="TextBox 4"/>
          <p:cNvSpPr txBox="1"/>
          <p:nvPr/>
        </p:nvSpPr>
        <p:spPr>
          <a:xfrm>
            <a:off x="152400" y="299734"/>
            <a:ext cx="8886092" cy="2631490"/>
          </a:xfrm>
          <a:prstGeom prst="rect">
            <a:avLst/>
          </a:prstGeom>
          <a:noFill/>
        </p:spPr>
        <p:txBody>
          <a:bodyPr wrap="square" rtlCol="0">
            <a:spAutoFit/>
          </a:bodyPr>
          <a:lstStyle/>
          <a:p>
            <a:pPr algn="just"/>
            <a:r>
              <a:rPr lang="ru-RU" sz="1500" b="1" dirty="0" smtClean="0">
                <a:latin typeface="Times New Roman" pitchFamily="18" charset="0"/>
                <a:cs typeface="Times New Roman" pitchFamily="18" charset="0"/>
              </a:rPr>
              <a:t>8</a:t>
            </a:r>
            <a:r>
              <a:rPr lang="ru-RU" sz="1500" dirty="0">
                <a:latin typeface="Times New Roman" pitchFamily="18" charset="0"/>
                <a:cs typeface="Times New Roman" pitchFamily="18" charset="0"/>
              </a:rPr>
              <a:t> - проведение испытания каждого образца продукции, изготовленного предприятием, в аккредитованной испытательной лаборатории и выдача сертификата соответствия в случае положительных результатов испытаний</a:t>
            </a:r>
            <a:r>
              <a:rPr lang="ru-RU" sz="1500" dirty="0" smtClean="0">
                <a:latin typeface="Times New Roman" pitchFamily="18" charset="0"/>
                <a:cs typeface="Times New Roman" pitchFamily="18" charset="0"/>
              </a:rPr>
              <a:t>.</a:t>
            </a:r>
          </a:p>
          <a:p>
            <a:pPr algn="just"/>
            <a:r>
              <a:rPr lang="ru-RU" sz="1500" b="1" dirty="0">
                <a:latin typeface="Times New Roman" pitchFamily="18" charset="0"/>
                <a:cs typeface="Times New Roman" pitchFamily="18" charset="0"/>
              </a:rPr>
              <a:t>9, 10 и 10а</a:t>
            </a:r>
            <a:r>
              <a:rPr lang="ru-RU" sz="1500" dirty="0">
                <a:latin typeface="Times New Roman" pitchFamily="18" charset="0"/>
                <a:cs typeface="Times New Roman" pitchFamily="18" charset="0"/>
              </a:rPr>
              <a:t> - сертификация небольшой партии по контракту, которые опираются на заявление изготовителя с последующим инспекционным контролем продукции. Данные схемы сертификации подходят для малых предприятий и товаров, выпускаемых малыми партиями. Схема сертификации 9 предназначена для продукции, выпускаемой непостоянно. Это может быть продукция отечественного производства. Схемы сертификации 10 и 10а применяются для сертификации продукции, производимой ограниченными партиями, но в течение продолжительного периода времени. Данная схема сертификации имеет единственное отличие от 7-й  схемы - для данного вида сертификации не проводятся испытания продукции.  Размер небольшой или малой партии определяет эксперт.</a:t>
            </a:r>
          </a:p>
        </p:txBody>
      </p:sp>
    </p:spTree>
    <p:extLst>
      <p:ext uri="{BB962C8B-B14F-4D97-AF65-F5344CB8AC3E}">
        <p14:creationId xmlns:p14="http://schemas.microsoft.com/office/powerpoint/2010/main" val="27085050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87394" y="4774168"/>
            <a:ext cx="537754" cy="369332"/>
          </a:xfrm>
          <a:prstGeom prst="rect">
            <a:avLst/>
          </a:prstGeom>
          <a:noFill/>
        </p:spPr>
        <p:txBody>
          <a:bodyPr wrap="square" rtlCol="0">
            <a:spAutoFit/>
          </a:bodyPr>
          <a:lstStyle/>
          <a:p>
            <a:r>
              <a:rPr lang="ru-RU" dirty="0" smtClean="0"/>
              <a:t>29</a:t>
            </a:r>
            <a:endParaRPr lang="ru-RU" dirty="0"/>
          </a:p>
        </p:txBody>
      </p:sp>
      <p:sp>
        <p:nvSpPr>
          <p:cNvPr id="8" name="Скругленный прямоугольник 7"/>
          <p:cNvSpPr/>
          <p:nvPr/>
        </p:nvSpPr>
        <p:spPr>
          <a:xfrm>
            <a:off x="292100" y="172279"/>
            <a:ext cx="2197100" cy="62688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smtClean="0"/>
              <a:t>Заявитель</a:t>
            </a:r>
            <a:endParaRPr lang="ru-RU" dirty="0"/>
          </a:p>
        </p:txBody>
      </p:sp>
      <p:cxnSp>
        <p:nvCxnSpPr>
          <p:cNvPr id="9" name="Прямая со стрелкой 8"/>
          <p:cNvCxnSpPr/>
          <p:nvPr/>
        </p:nvCxnSpPr>
        <p:spPr>
          <a:xfrm>
            <a:off x="1400390" y="808892"/>
            <a:ext cx="0" cy="1950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52400" y="1003945"/>
            <a:ext cx="2514599" cy="3970318"/>
          </a:xfrm>
          <a:prstGeom prst="rect">
            <a:avLst/>
          </a:prstGeom>
          <a:solidFill>
            <a:schemeClr val="bg1"/>
          </a:solidFill>
          <a:ln>
            <a:solidFill>
              <a:schemeClr val="accent1"/>
            </a:solidFill>
          </a:ln>
        </p:spPr>
        <p:txBody>
          <a:bodyPr wrap="square" rtlCol="0">
            <a:spAutoFit/>
          </a:bodyPr>
          <a:lstStyle/>
          <a:p>
            <a:pPr algn="just">
              <a:buFontTx/>
              <a:buChar char="-"/>
            </a:pPr>
            <a:r>
              <a:rPr lang="ru-RU" sz="1200" dirty="0" smtClean="0">
                <a:latin typeface="Times New Roman" pitchFamily="18" charset="0"/>
                <a:cs typeface="Times New Roman" pitchFamily="18" charset="0"/>
              </a:rPr>
              <a:t>подает заявку на сертификацию продукции с прилагаемыми документами;</a:t>
            </a:r>
          </a:p>
          <a:p>
            <a:pPr algn="just">
              <a:buFontTx/>
              <a:buChar char="-"/>
            </a:pPr>
            <a:r>
              <a:rPr lang="ru-RU" sz="1200" dirty="0" smtClean="0">
                <a:latin typeface="Times New Roman" pitchFamily="18" charset="0"/>
                <a:cs typeface="Times New Roman" pitchFamily="18" charset="0"/>
              </a:rPr>
              <a:t>заключает договоры на выполнение работ по сертификации и проведению исследований (испытаний);</a:t>
            </a:r>
          </a:p>
          <a:p>
            <a:pPr algn="just">
              <a:buFontTx/>
              <a:buChar char="-"/>
            </a:pPr>
            <a:r>
              <a:rPr lang="ru-RU" sz="1200" dirty="0" smtClean="0">
                <a:latin typeface="Times New Roman" pitchFamily="18" charset="0"/>
                <a:cs typeface="Times New Roman" pitchFamily="18" charset="0"/>
              </a:rPr>
              <a:t>предоставляет продукцию для проведения испытаний и отбора образцов (проб) для проведения исследований (испытаний) и измерений);</a:t>
            </a:r>
          </a:p>
          <a:p>
            <a:pPr algn="just">
              <a:buFontTx/>
              <a:buChar char="-"/>
            </a:pPr>
            <a:r>
              <a:rPr lang="ru-RU" sz="1200" dirty="0" smtClean="0">
                <a:latin typeface="Times New Roman" pitchFamily="18" charset="0"/>
                <a:cs typeface="Times New Roman" pitchFamily="18" charset="0"/>
              </a:rPr>
              <a:t>создает условия для проведения анализа состояния производства;</a:t>
            </a:r>
          </a:p>
          <a:p>
            <a:pPr algn="just">
              <a:buFontTx/>
              <a:buChar char="-"/>
            </a:pPr>
            <a:r>
              <a:rPr lang="ru-RU" sz="1200" dirty="0" smtClean="0">
                <a:latin typeface="Times New Roman" pitchFamily="18" charset="0"/>
                <a:cs typeface="Times New Roman" pitchFamily="18" charset="0"/>
              </a:rPr>
              <a:t>заключает договор на выполнение работ по проведению инспекционного контроля за сертифицированной продукцией;</a:t>
            </a:r>
          </a:p>
          <a:p>
            <a:pPr algn="just">
              <a:buFontTx/>
              <a:buChar char="-"/>
            </a:pPr>
            <a:r>
              <a:rPr lang="ru-RU" sz="1200" dirty="0" smtClean="0">
                <a:latin typeface="Times New Roman" pitchFamily="18" charset="0"/>
                <a:cs typeface="Times New Roman" pitchFamily="18" charset="0"/>
              </a:rPr>
              <a:t>маркирует продукцию единым знаком обращения на рынке (знаком соответствия)</a:t>
            </a:r>
            <a:endParaRPr lang="ru-RU" sz="1200" dirty="0">
              <a:latin typeface="Times New Roman" pitchFamily="18" charset="0"/>
              <a:cs typeface="Times New Roman" pitchFamily="18" charset="0"/>
            </a:endParaRPr>
          </a:p>
        </p:txBody>
      </p:sp>
      <p:sp>
        <p:nvSpPr>
          <p:cNvPr id="11" name="Скругленный прямоугольник 10"/>
          <p:cNvSpPr/>
          <p:nvPr/>
        </p:nvSpPr>
        <p:spPr>
          <a:xfrm>
            <a:off x="3238500" y="172278"/>
            <a:ext cx="2197100" cy="63911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smtClean="0"/>
              <a:t>Орган сертификации</a:t>
            </a:r>
            <a:endParaRPr lang="ru-RU" dirty="0"/>
          </a:p>
        </p:txBody>
      </p:sp>
      <p:cxnSp>
        <p:nvCxnSpPr>
          <p:cNvPr id="12" name="Прямая со стрелкой 11"/>
          <p:cNvCxnSpPr/>
          <p:nvPr/>
        </p:nvCxnSpPr>
        <p:spPr>
          <a:xfrm>
            <a:off x="4346790" y="821123"/>
            <a:ext cx="0" cy="1950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743199" y="1016176"/>
            <a:ext cx="3238501" cy="3970318"/>
          </a:xfrm>
          <a:prstGeom prst="rect">
            <a:avLst/>
          </a:prstGeom>
          <a:solidFill>
            <a:schemeClr val="bg1"/>
          </a:solidFill>
          <a:ln>
            <a:solidFill>
              <a:schemeClr val="accent1"/>
            </a:solidFill>
          </a:ln>
        </p:spPr>
        <p:txBody>
          <a:bodyPr wrap="square" rtlCol="0">
            <a:spAutoFit/>
          </a:bodyPr>
          <a:lstStyle/>
          <a:p>
            <a:pPr algn="just">
              <a:buFontTx/>
              <a:buChar char="-"/>
            </a:pPr>
            <a:r>
              <a:rPr lang="ru-RU" sz="1200" dirty="0" smtClean="0">
                <a:latin typeface="Times New Roman" pitchFamily="18" charset="0"/>
                <a:cs typeface="Times New Roman" pitchFamily="18" charset="0"/>
              </a:rPr>
              <a:t> проводит анализ документов, предоставленных заявителем;</a:t>
            </a:r>
          </a:p>
          <a:p>
            <a:pPr algn="just">
              <a:buFontTx/>
              <a:buChar char="-"/>
            </a:pPr>
            <a:r>
              <a:rPr lang="ru-RU" sz="1200" dirty="0" smtClean="0">
                <a:latin typeface="Times New Roman" pitchFamily="18" charset="0"/>
                <a:cs typeface="Times New Roman" pitchFamily="18" charset="0"/>
              </a:rPr>
              <a:t> заключает договор по выполнению сертификации;</a:t>
            </a:r>
          </a:p>
          <a:p>
            <a:pPr algn="just">
              <a:buFontTx/>
              <a:buChar char="-"/>
            </a:pPr>
            <a:r>
              <a:rPr lang="ru-RU" sz="1200" dirty="0" smtClean="0">
                <a:latin typeface="Times New Roman" pitchFamily="18" charset="0"/>
                <a:cs typeface="Times New Roman" pitchFamily="18" charset="0"/>
              </a:rPr>
              <a:t> направляет продукцию в испытательную лабораторию;</a:t>
            </a:r>
          </a:p>
          <a:p>
            <a:pPr algn="just">
              <a:buFontTx/>
              <a:buChar char="-"/>
            </a:pPr>
            <a:r>
              <a:rPr lang="ru-RU" sz="1200" dirty="0" smtClean="0">
                <a:latin typeface="Times New Roman" pitchFamily="18" charset="0"/>
                <a:cs typeface="Times New Roman" pitchFamily="18" charset="0"/>
              </a:rPr>
              <a:t> проводит анализ состояния производства;</a:t>
            </a:r>
          </a:p>
          <a:p>
            <a:pPr algn="just">
              <a:buFontTx/>
              <a:buChar char="-"/>
            </a:pPr>
            <a:r>
              <a:rPr lang="ru-RU" sz="1200" dirty="0" smtClean="0">
                <a:latin typeface="Times New Roman" pitchFamily="18" charset="0"/>
                <a:cs typeface="Times New Roman" pitchFamily="18" charset="0"/>
              </a:rPr>
              <a:t> обобщает результаты анализа предоставленных заявителем документов, результаты исследований (испытаний) и измерений образцов (проб) продукции и результаты анализа состояния производства;</a:t>
            </a:r>
          </a:p>
          <a:p>
            <a:pPr algn="just">
              <a:buFontTx/>
              <a:buChar char="-"/>
            </a:pPr>
            <a:r>
              <a:rPr lang="ru-RU" sz="1200" dirty="0" smtClean="0">
                <a:latin typeface="Times New Roman" pitchFamily="18" charset="0"/>
                <a:cs typeface="Times New Roman" pitchFamily="18" charset="0"/>
              </a:rPr>
              <a:t> принимает решение о выдаче (отказе в выдаче) сертификата соответствия;</a:t>
            </a:r>
          </a:p>
          <a:p>
            <a:pPr algn="just">
              <a:buFontTx/>
              <a:buChar char="-"/>
            </a:pPr>
            <a:r>
              <a:rPr lang="ru-RU" sz="1200" dirty="0" smtClean="0">
                <a:latin typeface="Times New Roman" pitchFamily="18" charset="0"/>
                <a:cs typeface="Times New Roman" pitchFamily="18" charset="0"/>
              </a:rPr>
              <a:t> вносит сведения о выданном сертификате соответствия:</a:t>
            </a:r>
          </a:p>
          <a:p>
            <a:pPr marL="180000" lvl="1" algn="just">
              <a:buFontTx/>
              <a:buChar char="-"/>
            </a:pPr>
            <a:r>
              <a:rPr lang="ru-RU" sz="1200" dirty="0" smtClean="0">
                <a:latin typeface="Times New Roman" pitchFamily="18" charset="0"/>
                <a:cs typeface="Times New Roman" pitchFamily="18" charset="0"/>
              </a:rPr>
              <a:t> единый реестр выданных сертификатов соответствия;</a:t>
            </a:r>
          </a:p>
          <a:p>
            <a:pPr marL="180000" lvl="1" algn="just">
              <a:buFontTx/>
              <a:buChar char="-"/>
            </a:pPr>
            <a:r>
              <a:rPr lang="ru-RU" sz="1200" dirty="0" smtClean="0">
                <a:latin typeface="Times New Roman" pitchFamily="18" charset="0"/>
                <a:cs typeface="Times New Roman" pitchFamily="18" charset="0"/>
              </a:rPr>
              <a:t> в реестр системы добровольной сертификации при добровольной сертификации</a:t>
            </a:r>
            <a:endParaRPr lang="ru-RU" sz="1200" dirty="0">
              <a:latin typeface="Times New Roman" pitchFamily="18" charset="0"/>
              <a:cs typeface="Times New Roman" pitchFamily="18" charset="0"/>
            </a:endParaRPr>
          </a:p>
        </p:txBody>
      </p:sp>
      <p:sp>
        <p:nvSpPr>
          <p:cNvPr id="14" name="Скругленный прямоугольник 13"/>
          <p:cNvSpPr/>
          <p:nvPr/>
        </p:nvSpPr>
        <p:spPr>
          <a:xfrm>
            <a:off x="6286500" y="172279"/>
            <a:ext cx="2197100" cy="66498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smtClean="0"/>
              <a:t>Испытательная лаборатория</a:t>
            </a:r>
            <a:endParaRPr lang="ru-RU" dirty="0"/>
          </a:p>
        </p:txBody>
      </p:sp>
      <p:cxnSp>
        <p:nvCxnSpPr>
          <p:cNvPr id="15" name="Прямая со стрелкой 14"/>
          <p:cNvCxnSpPr/>
          <p:nvPr/>
        </p:nvCxnSpPr>
        <p:spPr>
          <a:xfrm>
            <a:off x="7394790" y="846992"/>
            <a:ext cx="0" cy="1950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146800" y="1042045"/>
            <a:ext cx="2514599" cy="3970318"/>
          </a:xfrm>
          <a:prstGeom prst="rect">
            <a:avLst/>
          </a:prstGeom>
          <a:solidFill>
            <a:schemeClr val="bg1"/>
          </a:solidFill>
          <a:ln>
            <a:solidFill>
              <a:schemeClr val="accent1"/>
            </a:solidFill>
          </a:ln>
        </p:spPr>
        <p:txBody>
          <a:bodyPr wrap="square" rtlCol="0">
            <a:spAutoFit/>
          </a:bodyPr>
          <a:lstStyle/>
          <a:p>
            <a:pPr algn="just">
              <a:buFontTx/>
              <a:buChar char="-"/>
            </a:pPr>
            <a:r>
              <a:rPr lang="ru-RU" sz="1200" dirty="0" smtClean="0">
                <a:latin typeface="Times New Roman" pitchFamily="18" charset="0"/>
                <a:cs typeface="Times New Roman" pitchFamily="18" charset="0"/>
              </a:rPr>
              <a:t> заключает договор на проведение исследований (испытаний) и измерений продукции;</a:t>
            </a:r>
          </a:p>
          <a:p>
            <a:pPr algn="just">
              <a:buFontTx/>
              <a:buChar char="-"/>
            </a:pPr>
            <a:r>
              <a:rPr lang="ru-RU" sz="1200" dirty="0" smtClean="0">
                <a:latin typeface="Times New Roman" pitchFamily="18" charset="0"/>
                <a:cs typeface="Times New Roman" pitchFamily="18" charset="0"/>
              </a:rPr>
              <a:t> проводит исследования (испытания) и измерения продукции при сертификации и (или) инспекционном контроле за сертифицированной продукцией</a:t>
            </a:r>
          </a:p>
          <a:p>
            <a:pPr algn="just">
              <a:buFontTx/>
              <a:buChar char="-"/>
            </a:pPr>
            <a:endParaRPr lang="ru-RU" sz="1200" dirty="0" smtClean="0">
              <a:latin typeface="Times New Roman" pitchFamily="18" charset="0"/>
              <a:cs typeface="Times New Roman" pitchFamily="18" charset="0"/>
            </a:endParaRPr>
          </a:p>
          <a:p>
            <a:pPr algn="just">
              <a:buFontTx/>
              <a:buChar char="-"/>
            </a:pPr>
            <a:endParaRPr lang="ru-RU" sz="1200" dirty="0" smtClean="0">
              <a:latin typeface="Times New Roman" pitchFamily="18" charset="0"/>
              <a:cs typeface="Times New Roman" pitchFamily="18" charset="0"/>
            </a:endParaRPr>
          </a:p>
          <a:p>
            <a:pPr algn="just">
              <a:buFontTx/>
              <a:buChar char="-"/>
            </a:pPr>
            <a:endParaRPr lang="ru-RU" sz="1200" dirty="0" smtClean="0">
              <a:latin typeface="Times New Roman" pitchFamily="18" charset="0"/>
              <a:cs typeface="Times New Roman" pitchFamily="18" charset="0"/>
            </a:endParaRPr>
          </a:p>
          <a:p>
            <a:pPr algn="just">
              <a:buFontTx/>
              <a:buChar char="-"/>
            </a:pPr>
            <a:endParaRPr lang="ru-RU" sz="1200" dirty="0" smtClean="0">
              <a:latin typeface="Times New Roman" pitchFamily="18" charset="0"/>
              <a:cs typeface="Times New Roman" pitchFamily="18" charset="0"/>
            </a:endParaRPr>
          </a:p>
          <a:p>
            <a:pPr algn="just">
              <a:buFontTx/>
              <a:buChar char="-"/>
            </a:pPr>
            <a:endParaRPr lang="ru-RU" sz="1200" dirty="0" smtClean="0">
              <a:latin typeface="Times New Roman" pitchFamily="18" charset="0"/>
              <a:cs typeface="Times New Roman" pitchFamily="18" charset="0"/>
            </a:endParaRPr>
          </a:p>
          <a:p>
            <a:pPr algn="just">
              <a:buFontTx/>
              <a:buChar char="-"/>
            </a:pPr>
            <a:endParaRPr lang="ru-RU" sz="1200" dirty="0" smtClean="0">
              <a:latin typeface="Times New Roman" pitchFamily="18" charset="0"/>
              <a:cs typeface="Times New Roman" pitchFamily="18" charset="0"/>
            </a:endParaRPr>
          </a:p>
          <a:p>
            <a:pPr algn="just">
              <a:buFontTx/>
              <a:buChar char="-"/>
            </a:pPr>
            <a:endParaRPr lang="ru-RU" sz="1200" dirty="0" smtClean="0">
              <a:latin typeface="Times New Roman" pitchFamily="18" charset="0"/>
              <a:cs typeface="Times New Roman" pitchFamily="18" charset="0"/>
            </a:endParaRPr>
          </a:p>
          <a:p>
            <a:pPr algn="just">
              <a:buFontTx/>
              <a:buChar char="-"/>
            </a:pPr>
            <a:endParaRPr lang="ru-RU" sz="1200" dirty="0" smtClean="0">
              <a:latin typeface="Times New Roman" pitchFamily="18" charset="0"/>
              <a:cs typeface="Times New Roman" pitchFamily="18" charset="0"/>
            </a:endParaRPr>
          </a:p>
          <a:p>
            <a:pPr algn="just">
              <a:buFontTx/>
              <a:buChar char="-"/>
            </a:pPr>
            <a:endParaRPr lang="ru-RU" sz="1200" dirty="0" smtClean="0">
              <a:latin typeface="Times New Roman" pitchFamily="18" charset="0"/>
              <a:cs typeface="Times New Roman" pitchFamily="18" charset="0"/>
            </a:endParaRPr>
          </a:p>
          <a:p>
            <a:pPr algn="just">
              <a:buFontTx/>
              <a:buChar char="-"/>
            </a:pPr>
            <a:endParaRPr lang="ru-RU" sz="1200" dirty="0" smtClean="0">
              <a:latin typeface="Times New Roman" pitchFamily="18" charset="0"/>
              <a:cs typeface="Times New Roman" pitchFamily="18" charset="0"/>
            </a:endParaRPr>
          </a:p>
          <a:p>
            <a:pPr algn="just">
              <a:buFontTx/>
              <a:buChar char="-"/>
            </a:pPr>
            <a:endParaRPr lang="ru-RU" sz="1200" dirty="0" smtClean="0">
              <a:latin typeface="Times New Roman" pitchFamily="18" charset="0"/>
              <a:cs typeface="Times New Roman" pitchFamily="18" charset="0"/>
            </a:endParaRPr>
          </a:p>
          <a:p>
            <a:pPr algn="just">
              <a:buFontTx/>
              <a:buChar char="-"/>
            </a:pPr>
            <a:endParaRPr lang="ru-RU" sz="1200" dirty="0" smtClean="0">
              <a:latin typeface="Times New Roman" pitchFamily="18" charset="0"/>
              <a:cs typeface="Times New Roman" pitchFamily="18" charset="0"/>
            </a:endParaRPr>
          </a:p>
          <a:p>
            <a:pPr algn="just">
              <a:buFontTx/>
              <a:buChar char="-"/>
            </a:pPr>
            <a:r>
              <a:rPr lang="ru-RU" sz="1200" dirty="0" smtClean="0">
                <a:latin typeface="Times New Roman" pitchFamily="18" charset="0"/>
                <a:cs typeface="Times New Roman" pitchFamily="18" charset="0"/>
              </a:rPr>
              <a:t> </a:t>
            </a:r>
            <a:endParaRPr lang="ru-RU" sz="1200" dirty="0">
              <a:latin typeface="Times New Roman" pitchFamily="18" charset="0"/>
              <a:cs typeface="Times New Roman"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87394" y="4774168"/>
            <a:ext cx="537754" cy="369332"/>
          </a:xfrm>
          <a:prstGeom prst="rect">
            <a:avLst/>
          </a:prstGeom>
          <a:noFill/>
        </p:spPr>
        <p:txBody>
          <a:bodyPr wrap="square" rtlCol="0">
            <a:spAutoFit/>
          </a:bodyPr>
          <a:lstStyle/>
          <a:p>
            <a:r>
              <a:rPr lang="ru-RU" dirty="0" smtClean="0"/>
              <a:t>30</a:t>
            </a:r>
            <a:endParaRPr lang="ru-RU" dirty="0"/>
          </a:p>
        </p:txBody>
      </p:sp>
      <p:sp>
        <p:nvSpPr>
          <p:cNvPr id="8" name="Скругленный прямоугольник 7"/>
          <p:cNvSpPr/>
          <p:nvPr/>
        </p:nvSpPr>
        <p:spPr>
          <a:xfrm>
            <a:off x="292100" y="2093842"/>
            <a:ext cx="2197100" cy="62688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smtClean="0"/>
              <a:t>Заявитель</a:t>
            </a:r>
            <a:endParaRPr lang="ru-RU" dirty="0"/>
          </a:p>
        </p:txBody>
      </p:sp>
      <p:cxnSp>
        <p:nvCxnSpPr>
          <p:cNvPr id="9" name="Прямая со стрелкой 8"/>
          <p:cNvCxnSpPr>
            <a:stCxn id="8" idx="3"/>
            <a:endCxn id="10" idx="1"/>
          </p:cNvCxnSpPr>
          <p:nvPr/>
        </p:nvCxnSpPr>
        <p:spPr>
          <a:xfrm>
            <a:off x="2489200" y="2407284"/>
            <a:ext cx="658191" cy="79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147391" y="291549"/>
            <a:ext cx="5440003" cy="4247317"/>
          </a:xfrm>
          <a:prstGeom prst="rect">
            <a:avLst/>
          </a:prstGeom>
          <a:solidFill>
            <a:schemeClr val="bg1"/>
          </a:solidFill>
          <a:ln>
            <a:solidFill>
              <a:schemeClr val="accent1"/>
            </a:solidFill>
          </a:ln>
        </p:spPr>
        <p:txBody>
          <a:bodyPr wrap="square" rtlCol="0">
            <a:spAutoFit/>
          </a:bodyPr>
          <a:lstStyle/>
          <a:p>
            <a:pPr algn="just">
              <a:buFont typeface="Wingdings" pitchFamily="2" charset="2"/>
              <a:buChar char="Ø"/>
            </a:pPr>
            <a:r>
              <a:rPr lang="ru-RU" dirty="0" smtClean="0">
                <a:latin typeface="Times New Roman" pitchFamily="18" charset="0"/>
                <a:cs typeface="Times New Roman" pitchFamily="18" charset="0"/>
              </a:rPr>
              <a:t> подает заявку на сертификацию продукции с прилагаемыми документами;</a:t>
            </a:r>
          </a:p>
          <a:p>
            <a:pPr algn="just">
              <a:buFont typeface="Wingdings" pitchFamily="2" charset="2"/>
              <a:buChar char="Ø"/>
            </a:pPr>
            <a:r>
              <a:rPr lang="ru-RU" dirty="0" smtClean="0">
                <a:latin typeface="Times New Roman" pitchFamily="18" charset="0"/>
                <a:cs typeface="Times New Roman" pitchFamily="18" charset="0"/>
              </a:rPr>
              <a:t> заключает договоры на выполнение работ по сертификации и проведению исследований (испытаний);</a:t>
            </a:r>
          </a:p>
          <a:p>
            <a:pPr algn="just">
              <a:buFont typeface="Wingdings" pitchFamily="2" charset="2"/>
              <a:buChar char="Ø"/>
            </a:pPr>
            <a:r>
              <a:rPr lang="ru-RU" dirty="0" smtClean="0">
                <a:latin typeface="Times New Roman" pitchFamily="18" charset="0"/>
                <a:cs typeface="Times New Roman" pitchFamily="18" charset="0"/>
              </a:rPr>
              <a:t>предоставляет продукцию для проведения испытаний и отбора образцов (проб) для проведения исследований (испытаний) и измерений);</a:t>
            </a:r>
          </a:p>
          <a:p>
            <a:pPr algn="just">
              <a:buFont typeface="Wingdings" pitchFamily="2" charset="2"/>
              <a:buChar char="Ø"/>
            </a:pPr>
            <a:r>
              <a:rPr lang="ru-RU" dirty="0" smtClean="0">
                <a:latin typeface="Times New Roman" pitchFamily="18" charset="0"/>
                <a:cs typeface="Times New Roman" pitchFamily="18" charset="0"/>
              </a:rPr>
              <a:t>создает условия для проведения анализа состояния производства;</a:t>
            </a:r>
          </a:p>
          <a:p>
            <a:pPr algn="just">
              <a:buFont typeface="Wingdings" pitchFamily="2" charset="2"/>
              <a:buChar char="Ø"/>
            </a:pPr>
            <a:r>
              <a:rPr lang="ru-RU" dirty="0" smtClean="0">
                <a:latin typeface="Times New Roman" pitchFamily="18" charset="0"/>
                <a:cs typeface="Times New Roman" pitchFamily="18" charset="0"/>
              </a:rPr>
              <a:t>заключает договор на выполнение работ по проведению инспекционного контроля за сертифицированной продукцией;</a:t>
            </a:r>
          </a:p>
          <a:p>
            <a:pPr algn="just">
              <a:buFont typeface="Wingdings" pitchFamily="2" charset="2"/>
              <a:buChar char="Ø"/>
            </a:pPr>
            <a:r>
              <a:rPr lang="ru-RU" dirty="0" smtClean="0">
                <a:latin typeface="Times New Roman" pitchFamily="18" charset="0"/>
                <a:cs typeface="Times New Roman" pitchFamily="18" charset="0"/>
              </a:rPr>
              <a:t>маркирует продукцию единым знаком обращения на рынке (знаком соответствия)</a:t>
            </a:r>
            <a:endParaRPr lang="ru-RU" dirty="0">
              <a:latin typeface="Times New Roman" pitchFamily="18" charset="0"/>
              <a:cs typeface="Times New Roman"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87394" y="4774168"/>
            <a:ext cx="537754" cy="369332"/>
          </a:xfrm>
          <a:prstGeom prst="rect">
            <a:avLst/>
          </a:prstGeom>
          <a:noFill/>
        </p:spPr>
        <p:txBody>
          <a:bodyPr wrap="square" rtlCol="0">
            <a:spAutoFit/>
          </a:bodyPr>
          <a:lstStyle/>
          <a:p>
            <a:r>
              <a:rPr lang="ru-RU" dirty="0" smtClean="0"/>
              <a:t>31</a:t>
            </a:r>
            <a:endParaRPr lang="ru-RU" dirty="0"/>
          </a:p>
        </p:txBody>
      </p:sp>
      <p:sp>
        <p:nvSpPr>
          <p:cNvPr id="11" name="Скругленный прямоугольник 10"/>
          <p:cNvSpPr/>
          <p:nvPr/>
        </p:nvSpPr>
        <p:spPr>
          <a:xfrm>
            <a:off x="296517" y="2239615"/>
            <a:ext cx="2197100" cy="63911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smtClean="0"/>
              <a:t>Орган сертификации</a:t>
            </a:r>
            <a:endParaRPr lang="ru-RU" dirty="0"/>
          </a:p>
        </p:txBody>
      </p:sp>
      <p:cxnSp>
        <p:nvCxnSpPr>
          <p:cNvPr id="12" name="Прямая со стрелкой 11"/>
          <p:cNvCxnSpPr>
            <a:stCxn id="11" idx="3"/>
            <a:endCxn id="13" idx="1"/>
          </p:cNvCxnSpPr>
          <p:nvPr/>
        </p:nvCxnSpPr>
        <p:spPr>
          <a:xfrm>
            <a:off x="2493617" y="2559173"/>
            <a:ext cx="249582" cy="1360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743199" y="433088"/>
            <a:ext cx="5844195" cy="4524315"/>
          </a:xfrm>
          <a:prstGeom prst="rect">
            <a:avLst/>
          </a:prstGeom>
          <a:solidFill>
            <a:schemeClr val="bg1"/>
          </a:solidFill>
          <a:ln>
            <a:solidFill>
              <a:schemeClr val="accent1"/>
            </a:solidFill>
          </a:ln>
        </p:spPr>
        <p:txBody>
          <a:bodyPr wrap="square" rtlCol="0">
            <a:spAutoFit/>
          </a:bodyPr>
          <a:lstStyle/>
          <a:p>
            <a:pPr algn="just">
              <a:buFont typeface="Wingdings" pitchFamily="2" charset="2"/>
              <a:buChar char="Ø"/>
            </a:pPr>
            <a:r>
              <a:rPr lang="ru-RU" dirty="0" smtClean="0">
                <a:latin typeface="Times New Roman" pitchFamily="18" charset="0"/>
                <a:cs typeface="Times New Roman" pitchFamily="18" charset="0"/>
              </a:rPr>
              <a:t> проводит анализ документов, предоставленных заявителем;</a:t>
            </a:r>
          </a:p>
          <a:p>
            <a:pPr algn="just">
              <a:buFont typeface="Wingdings" pitchFamily="2" charset="2"/>
              <a:buChar char="Ø"/>
            </a:pPr>
            <a:r>
              <a:rPr lang="ru-RU" dirty="0" smtClean="0">
                <a:latin typeface="Times New Roman" pitchFamily="18" charset="0"/>
                <a:cs typeface="Times New Roman" pitchFamily="18" charset="0"/>
              </a:rPr>
              <a:t> заключает договор по выполнению сертификации;</a:t>
            </a:r>
          </a:p>
          <a:p>
            <a:pPr algn="just">
              <a:buFont typeface="Wingdings" pitchFamily="2" charset="2"/>
              <a:buChar char="Ø"/>
            </a:pPr>
            <a:r>
              <a:rPr lang="ru-RU" dirty="0" smtClean="0">
                <a:latin typeface="Times New Roman" pitchFamily="18" charset="0"/>
                <a:cs typeface="Times New Roman" pitchFamily="18" charset="0"/>
              </a:rPr>
              <a:t> направляет продукцию в испытательную лабораторию;</a:t>
            </a:r>
          </a:p>
          <a:p>
            <a:pPr algn="just">
              <a:buFont typeface="Wingdings" pitchFamily="2" charset="2"/>
              <a:buChar char="Ø"/>
            </a:pPr>
            <a:r>
              <a:rPr lang="ru-RU" dirty="0" smtClean="0">
                <a:latin typeface="Times New Roman" pitchFamily="18" charset="0"/>
                <a:cs typeface="Times New Roman" pitchFamily="18" charset="0"/>
              </a:rPr>
              <a:t> проводит анализ состояния производства;</a:t>
            </a:r>
          </a:p>
          <a:p>
            <a:pPr algn="just">
              <a:buFont typeface="Wingdings" pitchFamily="2" charset="2"/>
              <a:buChar char="Ø"/>
            </a:pPr>
            <a:r>
              <a:rPr lang="ru-RU" dirty="0" smtClean="0">
                <a:latin typeface="Times New Roman" pitchFamily="18" charset="0"/>
                <a:cs typeface="Times New Roman" pitchFamily="18" charset="0"/>
              </a:rPr>
              <a:t> обобщает результаты анализа предоставленных заявителем документов, результаты исследований (испытаний) и измерений образцов (проб) продукции и результаты анализа состояния производства;</a:t>
            </a:r>
          </a:p>
          <a:p>
            <a:pPr algn="just">
              <a:buFont typeface="Wingdings" pitchFamily="2" charset="2"/>
              <a:buChar char="Ø"/>
            </a:pPr>
            <a:r>
              <a:rPr lang="ru-RU" dirty="0" smtClean="0">
                <a:latin typeface="Times New Roman" pitchFamily="18" charset="0"/>
                <a:cs typeface="Times New Roman" pitchFamily="18" charset="0"/>
              </a:rPr>
              <a:t> принимает решение о выдаче (отказе в выдаче) сертификата соответствия;</a:t>
            </a:r>
          </a:p>
          <a:p>
            <a:pPr algn="just">
              <a:buFont typeface="Wingdings" pitchFamily="2" charset="2"/>
              <a:buChar char="Ø"/>
            </a:pPr>
            <a:r>
              <a:rPr lang="ru-RU" dirty="0" smtClean="0">
                <a:latin typeface="Times New Roman" pitchFamily="18" charset="0"/>
                <a:cs typeface="Times New Roman" pitchFamily="18" charset="0"/>
              </a:rPr>
              <a:t> вносит сведения о выданном сертификате соответствия:</a:t>
            </a:r>
          </a:p>
          <a:p>
            <a:pPr marL="180000" lvl="1" algn="just">
              <a:buFontTx/>
              <a:buChar char="-"/>
            </a:pPr>
            <a:r>
              <a:rPr lang="ru-RU" dirty="0" smtClean="0">
                <a:latin typeface="Times New Roman" pitchFamily="18" charset="0"/>
                <a:cs typeface="Times New Roman" pitchFamily="18" charset="0"/>
              </a:rPr>
              <a:t> единый реестр выданных сертификатов соответствия;</a:t>
            </a:r>
          </a:p>
          <a:p>
            <a:pPr marL="180000" lvl="1" algn="just">
              <a:buFontTx/>
              <a:buChar char="-"/>
            </a:pPr>
            <a:r>
              <a:rPr lang="ru-RU" dirty="0" smtClean="0">
                <a:latin typeface="Times New Roman" pitchFamily="18" charset="0"/>
                <a:cs typeface="Times New Roman" pitchFamily="18" charset="0"/>
              </a:rPr>
              <a:t> в реестр системы добровольной сертификации при добровольной сертификации</a:t>
            </a:r>
            <a:endParaRPr lang="ru-RU" dirty="0">
              <a:latin typeface="Times New Roman" pitchFamily="18" charset="0"/>
              <a:cs typeface="Times New Roman"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87394" y="4774168"/>
            <a:ext cx="537754" cy="369332"/>
          </a:xfrm>
          <a:prstGeom prst="rect">
            <a:avLst/>
          </a:prstGeom>
          <a:noFill/>
        </p:spPr>
        <p:txBody>
          <a:bodyPr wrap="square" rtlCol="0">
            <a:spAutoFit/>
          </a:bodyPr>
          <a:lstStyle/>
          <a:p>
            <a:r>
              <a:rPr lang="ru-RU" dirty="0" smtClean="0"/>
              <a:t>32</a:t>
            </a:r>
            <a:endParaRPr lang="ru-RU" dirty="0"/>
          </a:p>
        </p:txBody>
      </p:sp>
      <p:sp>
        <p:nvSpPr>
          <p:cNvPr id="14" name="Скругленный прямоугольник 13"/>
          <p:cNvSpPr/>
          <p:nvPr/>
        </p:nvSpPr>
        <p:spPr>
          <a:xfrm>
            <a:off x="535054" y="1868555"/>
            <a:ext cx="2197100" cy="66498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smtClean="0"/>
              <a:t>Испытательная лаборатория</a:t>
            </a:r>
            <a:endParaRPr lang="ru-RU" dirty="0"/>
          </a:p>
        </p:txBody>
      </p:sp>
      <p:cxnSp>
        <p:nvCxnSpPr>
          <p:cNvPr id="15" name="Прямая со стрелкой 14"/>
          <p:cNvCxnSpPr>
            <a:endCxn id="16" idx="1"/>
          </p:cNvCxnSpPr>
          <p:nvPr/>
        </p:nvCxnSpPr>
        <p:spPr>
          <a:xfrm>
            <a:off x="2756452" y="2205965"/>
            <a:ext cx="30259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059043" y="1467301"/>
            <a:ext cx="5528351" cy="1477328"/>
          </a:xfrm>
          <a:prstGeom prst="rect">
            <a:avLst/>
          </a:prstGeom>
          <a:solidFill>
            <a:schemeClr val="bg1"/>
          </a:solidFill>
          <a:ln>
            <a:solidFill>
              <a:schemeClr val="accent1"/>
            </a:solidFill>
          </a:ln>
        </p:spPr>
        <p:txBody>
          <a:bodyPr wrap="square" rtlCol="0">
            <a:spAutoFit/>
          </a:bodyPr>
          <a:lstStyle/>
          <a:p>
            <a:pPr algn="just">
              <a:buFontTx/>
              <a:buChar char="-"/>
            </a:pPr>
            <a:r>
              <a:rPr lang="ru-RU" dirty="0" smtClean="0">
                <a:latin typeface="Times New Roman" pitchFamily="18" charset="0"/>
                <a:cs typeface="Times New Roman" pitchFamily="18" charset="0"/>
              </a:rPr>
              <a:t> заключает договор на проведение исследований (испытаний) и измерений продукции;</a:t>
            </a:r>
          </a:p>
          <a:p>
            <a:pPr algn="just">
              <a:buFontTx/>
              <a:buChar char="-"/>
            </a:pPr>
            <a:r>
              <a:rPr lang="ru-RU" dirty="0" smtClean="0">
                <a:latin typeface="Times New Roman" pitchFamily="18" charset="0"/>
                <a:cs typeface="Times New Roman" pitchFamily="18" charset="0"/>
              </a:rPr>
              <a:t> проводит исследования (испытания) и измерения продукции при сертификации и (или) инспекционном контроле за сертифицированной продукцией</a:t>
            </a:r>
            <a:endParaRPr lang="ru-RU" sz="1200" dirty="0">
              <a:latin typeface="Times New Roman" pitchFamily="18" charset="0"/>
              <a:cs typeface="Times New Roman"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87394" y="4774168"/>
            <a:ext cx="537754" cy="369332"/>
          </a:xfrm>
          <a:prstGeom prst="rect">
            <a:avLst/>
          </a:prstGeom>
          <a:noFill/>
        </p:spPr>
        <p:txBody>
          <a:bodyPr wrap="square" rtlCol="0">
            <a:spAutoFit/>
          </a:bodyPr>
          <a:lstStyle/>
          <a:p>
            <a:r>
              <a:rPr lang="ru-RU" dirty="0" smtClean="0"/>
              <a:t>33</a:t>
            </a:r>
            <a:endParaRPr lang="ru-RU" dirty="0"/>
          </a:p>
        </p:txBody>
      </p:sp>
      <p:sp>
        <p:nvSpPr>
          <p:cNvPr id="9" name="Прямоугольник 8"/>
          <p:cNvSpPr/>
          <p:nvPr/>
        </p:nvSpPr>
        <p:spPr>
          <a:xfrm>
            <a:off x="228600" y="228600"/>
            <a:ext cx="8661400" cy="4524315"/>
          </a:xfrm>
          <a:prstGeom prst="rect">
            <a:avLst/>
          </a:prstGeom>
        </p:spPr>
        <p:txBody>
          <a:bodyPr wrap="square">
            <a:spAutoFit/>
          </a:bodyPr>
          <a:lstStyle/>
          <a:p>
            <a:pPr indent="457200" algn="just"/>
            <a:r>
              <a:rPr lang="ru-RU" dirty="0" smtClean="0">
                <a:latin typeface="Times New Roman" pitchFamily="18" charset="0"/>
                <a:cs typeface="Times New Roman" pitchFamily="18" charset="0"/>
              </a:rPr>
              <a:t>Изготовитель – юридическое или физическое лицо в качестве индивидуального предпринимателя, в том числе иностранный изготовитель, осуществляющие то своего имени производство или производство и реализацию продукции и ответственные за ее соответствие установленным требованиям.</a:t>
            </a:r>
          </a:p>
          <a:p>
            <a:pPr indent="457200" algn="just"/>
            <a:r>
              <a:rPr lang="ru-RU" dirty="0" smtClean="0">
                <a:latin typeface="Times New Roman" pitchFamily="18" charset="0"/>
                <a:cs typeface="Times New Roman" pitchFamily="18" charset="0"/>
              </a:rPr>
              <a:t>Заявитель - физическое или юридическое лицо, которое для подтверждения соответствия принимает декларацию о соответствии или обращается за получением сертификата соответствия, получает сертификат соответствия.</a:t>
            </a:r>
          </a:p>
          <a:p>
            <a:pPr indent="457200" algn="just"/>
            <a:r>
              <a:rPr lang="ru-RU" dirty="0" smtClean="0">
                <a:latin typeface="Times New Roman" pitchFamily="18" charset="0"/>
                <a:cs typeface="Times New Roman" pitchFamily="18" charset="0"/>
              </a:rPr>
              <a:t>Орган по сертификации систем менеджмента – юридическое лицо или индивидуальный предприниматель, аккредитованные в соответствии с законодательством РФ об аккредитации в национальной системе аккредитации для выполнения работ по сертификации систем менеджмента.</a:t>
            </a:r>
          </a:p>
          <a:p>
            <a:pPr indent="457200" algn="just"/>
            <a:r>
              <a:rPr lang="ru-RU" dirty="0" smtClean="0">
                <a:latin typeface="Times New Roman" pitchFamily="18" charset="0"/>
                <a:cs typeface="Times New Roman" pitchFamily="18" charset="0"/>
              </a:rPr>
              <a:t>Собственная испытательная лаборатория изготовителя – зарегистрированное в установленном законодательством РФ порядке юридическое лицо, осуществляющее исследования (испытания) и измерения и находящееся в собственности изготовителя, или структурное подразделение этого юридического лица, действующее от его имени.</a:t>
            </a:r>
          </a:p>
        </p:txBody>
      </p:sp>
    </p:spTree>
    <p:extLst>
      <p:ext uri="{BB962C8B-B14F-4D97-AF65-F5344CB8AC3E}">
        <p14:creationId xmlns:p14="http://schemas.microsoft.com/office/powerpoint/2010/main" val="4020486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87394" y="4774168"/>
            <a:ext cx="537754" cy="369332"/>
          </a:xfrm>
          <a:prstGeom prst="rect">
            <a:avLst/>
          </a:prstGeom>
          <a:noFill/>
        </p:spPr>
        <p:txBody>
          <a:bodyPr wrap="square" rtlCol="0">
            <a:spAutoFit/>
          </a:bodyPr>
          <a:lstStyle/>
          <a:p>
            <a:r>
              <a:rPr lang="ru-RU" dirty="0" smtClean="0"/>
              <a:t>65</a:t>
            </a:r>
            <a:endParaRPr lang="ru-RU" dirty="0"/>
          </a:p>
        </p:txBody>
      </p:sp>
      <p:sp>
        <p:nvSpPr>
          <p:cNvPr id="9" name="Прямоугольник 8"/>
          <p:cNvSpPr/>
          <p:nvPr/>
        </p:nvSpPr>
        <p:spPr>
          <a:xfrm>
            <a:off x="228600" y="228600"/>
            <a:ext cx="8661400" cy="4832092"/>
          </a:xfrm>
          <a:prstGeom prst="rect">
            <a:avLst/>
          </a:prstGeom>
        </p:spPr>
        <p:txBody>
          <a:bodyPr wrap="square">
            <a:spAutoFit/>
          </a:bodyPr>
          <a:lstStyle/>
          <a:p>
            <a:pPr indent="457200" algn="just"/>
            <a:r>
              <a:rPr lang="ru-RU" sz="1400" b="1" dirty="0">
                <a:latin typeface="Times New Roman" pitchFamily="18" charset="0"/>
                <a:cs typeface="Times New Roman" pitchFamily="18" charset="0"/>
              </a:rPr>
              <a:t>Описание схем </a:t>
            </a:r>
            <a:r>
              <a:rPr lang="ru-RU" sz="1400" b="1" dirty="0" smtClean="0">
                <a:latin typeface="Times New Roman" pitchFamily="18" charset="0"/>
                <a:cs typeface="Times New Roman" pitchFamily="18" charset="0"/>
              </a:rPr>
              <a:t>сертификации</a:t>
            </a:r>
          </a:p>
          <a:p>
            <a:pPr algn="just" fontAlgn="base"/>
            <a:r>
              <a:rPr lang="ru-RU" sz="1400" b="1" dirty="0">
                <a:latin typeface="Times New Roman" pitchFamily="18" charset="0"/>
                <a:cs typeface="Times New Roman" pitchFamily="18" charset="0"/>
              </a:rPr>
              <a:t>Сертификация продукции по схеме 1с осуществляется в следующей последовательности: </a:t>
            </a:r>
            <a:endParaRPr lang="ru-RU" sz="1400" b="1" dirty="0" smtClean="0">
              <a:latin typeface="Times New Roman" pitchFamily="18" charset="0"/>
              <a:cs typeface="Times New Roman" pitchFamily="18" charset="0"/>
            </a:endParaRPr>
          </a:p>
          <a:p>
            <a:pPr marL="285750" indent="-285750" algn="just" fontAlgn="base">
              <a:buFont typeface="Wingdings" panose="05000000000000000000" pitchFamily="2" charset="2"/>
              <a:buChar char="Ø"/>
            </a:pPr>
            <a:r>
              <a:rPr lang="ru-RU" sz="1400" dirty="0" smtClean="0">
                <a:latin typeface="Times New Roman" pitchFamily="18" charset="0"/>
                <a:cs typeface="Times New Roman" pitchFamily="18" charset="0"/>
              </a:rPr>
              <a:t>Заявитель </a:t>
            </a:r>
            <a:r>
              <a:rPr lang="ru-RU" sz="1400" dirty="0">
                <a:latin typeface="Times New Roman" pitchFamily="18" charset="0"/>
                <a:cs typeface="Times New Roman" pitchFamily="18" charset="0"/>
              </a:rPr>
              <a:t>подает в орган по сертификации заявку на проведение сертификации и комплект документов. </a:t>
            </a:r>
            <a:endParaRPr lang="ru-RU" sz="1400" dirty="0" smtClean="0">
              <a:latin typeface="Times New Roman" pitchFamily="18" charset="0"/>
              <a:cs typeface="Times New Roman" pitchFamily="18" charset="0"/>
            </a:endParaRPr>
          </a:p>
          <a:p>
            <a:pPr marL="285750" indent="-285750" algn="just" fontAlgn="base">
              <a:buFont typeface="Wingdings" panose="05000000000000000000" pitchFamily="2" charset="2"/>
              <a:buChar char="Ø"/>
            </a:pPr>
            <a:r>
              <a:rPr lang="ru-RU" sz="1400" dirty="0" smtClean="0">
                <a:latin typeface="Times New Roman" pitchFamily="18" charset="0"/>
                <a:cs typeface="Times New Roman" pitchFamily="18" charset="0"/>
              </a:rPr>
              <a:t>Орган </a:t>
            </a:r>
            <a:r>
              <a:rPr lang="ru-RU" sz="1400" dirty="0">
                <a:latin typeface="Times New Roman" pitchFamily="18" charset="0"/>
                <a:cs typeface="Times New Roman" pitchFamily="18" charset="0"/>
              </a:rPr>
              <a:t>по сертификации рассматривает заявку и анализирует документацию, принимает решение о проведении сертификации и в письменном виде информирует заявителя о своем решении</a:t>
            </a:r>
            <a:r>
              <a:rPr lang="ru-RU" sz="1400" dirty="0" smtClean="0">
                <a:latin typeface="Times New Roman" pitchFamily="18" charset="0"/>
                <a:cs typeface="Times New Roman" pitchFamily="18" charset="0"/>
              </a:rPr>
              <a:t>.</a:t>
            </a:r>
          </a:p>
          <a:p>
            <a:pPr marL="285750" indent="-285750" algn="just" fontAlgn="base">
              <a:buFont typeface="Wingdings" panose="05000000000000000000" pitchFamily="2" charset="2"/>
              <a:buChar char="Ø"/>
            </a:pPr>
            <a:r>
              <a:rPr lang="ru-RU" sz="1400" dirty="0" smtClean="0">
                <a:latin typeface="Times New Roman" pitchFamily="18" charset="0"/>
                <a:cs typeface="Times New Roman" pitchFamily="18" charset="0"/>
              </a:rPr>
              <a:t>Орган </a:t>
            </a:r>
            <a:r>
              <a:rPr lang="ru-RU" sz="1400" dirty="0">
                <a:latin typeface="Times New Roman" pitchFamily="18" charset="0"/>
                <a:cs typeface="Times New Roman" pitchFamily="18" charset="0"/>
              </a:rPr>
              <a:t>по сертификации проводит идентификацию и отбор образцов (проб) продукции для проведения их исследований (испытаний) и измерений. </a:t>
            </a:r>
            <a:endParaRPr lang="ru-RU" sz="1400" dirty="0" smtClean="0">
              <a:latin typeface="Times New Roman" pitchFamily="18" charset="0"/>
              <a:cs typeface="Times New Roman" pitchFamily="18" charset="0"/>
            </a:endParaRPr>
          </a:p>
          <a:p>
            <a:pPr marL="285750" indent="-285750" algn="just" fontAlgn="base">
              <a:buFont typeface="Wingdings" panose="05000000000000000000" pitchFamily="2" charset="2"/>
              <a:buChar char="Ø"/>
            </a:pPr>
            <a:r>
              <a:rPr lang="ru-RU" sz="1400" dirty="0" smtClean="0">
                <a:latin typeface="Times New Roman" pitchFamily="18" charset="0"/>
                <a:cs typeface="Times New Roman" pitchFamily="18" charset="0"/>
              </a:rPr>
              <a:t>Аккредитованная </a:t>
            </a:r>
            <a:r>
              <a:rPr lang="ru-RU" sz="1400" dirty="0">
                <a:latin typeface="Times New Roman" pitchFamily="18" charset="0"/>
                <a:cs typeface="Times New Roman" pitchFamily="18" charset="0"/>
              </a:rPr>
              <a:t>испытательная лаборатория (центр) проводит испытания образцов. </a:t>
            </a:r>
            <a:endParaRPr lang="ru-RU" sz="1400" dirty="0" smtClean="0">
              <a:latin typeface="Times New Roman" pitchFamily="18" charset="0"/>
              <a:cs typeface="Times New Roman" pitchFamily="18" charset="0"/>
            </a:endParaRPr>
          </a:p>
          <a:p>
            <a:pPr marL="285750" indent="-285750" algn="just" fontAlgn="base">
              <a:buFont typeface="Wingdings" panose="05000000000000000000" pitchFamily="2" charset="2"/>
              <a:buChar char="Ø"/>
            </a:pPr>
            <a:r>
              <a:rPr lang="ru-RU" sz="1400" dirty="0" smtClean="0">
                <a:latin typeface="Times New Roman" pitchFamily="18" charset="0"/>
                <a:cs typeface="Times New Roman" pitchFamily="18" charset="0"/>
              </a:rPr>
              <a:t>Орган </a:t>
            </a:r>
            <a:r>
              <a:rPr lang="ru-RU" sz="1400" dirty="0">
                <a:latin typeface="Times New Roman" pitchFamily="18" charset="0"/>
                <a:cs typeface="Times New Roman" pitchFamily="18" charset="0"/>
              </a:rPr>
              <a:t>по сертификации проводит анализ состояния производства. </a:t>
            </a:r>
            <a:endParaRPr lang="ru-RU" sz="1400" dirty="0" smtClean="0">
              <a:latin typeface="Times New Roman" pitchFamily="18" charset="0"/>
              <a:cs typeface="Times New Roman" pitchFamily="18" charset="0"/>
            </a:endParaRPr>
          </a:p>
          <a:p>
            <a:pPr marL="285750" indent="-285750" algn="just" fontAlgn="base">
              <a:buFont typeface="Wingdings" panose="05000000000000000000" pitchFamily="2" charset="2"/>
              <a:buChar char="Ø"/>
            </a:pPr>
            <a:r>
              <a:rPr lang="ru-RU" sz="1400" dirty="0" smtClean="0">
                <a:latin typeface="Times New Roman" pitchFamily="18" charset="0"/>
                <a:cs typeface="Times New Roman" pitchFamily="18" charset="0"/>
              </a:rPr>
              <a:t>Орган </a:t>
            </a:r>
            <a:r>
              <a:rPr lang="ru-RU" sz="1400" dirty="0">
                <a:latin typeface="Times New Roman" pitchFamily="18" charset="0"/>
                <a:cs typeface="Times New Roman" pitchFamily="18" charset="0"/>
              </a:rPr>
              <a:t>по сертификации проводит обобщение результатов анализа представленных заявителем документов, результатов испытаний и анализа состояния производства. </a:t>
            </a:r>
            <a:endParaRPr lang="ru-RU" sz="1400" dirty="0" smtClean="0">
              <a:latin typeface="Times New Roman" pitchFamily="18" charset="0"/>
              <a:cs typeface="Times New Roman" pitchFamily="18" charset="0"/>
            </a:endParaRPr>
          </a:p>
          <a:p>
            <a:pPr marL="285750" indent="-285750" algn="just" fontAlgn="base">
              <a:buFont typeface="Wingdings" panose="05000000000000000000" pitchFamily="2" charset="2"/>
              <a:buChar char="Ø"/>
            </a:pPr>
            <a:r>
              <a:rPr lang="ru-RU" sz="1400" dirty="0" smtClean="0">
                <a:latin typeface="Times New Roman" pitchFamily="18" charset="0"/>
                <a:cs typeface="Times New Roman" pitchFamily="18" charset="0"/>
              </a:rPr>
              <a:t>Орган </a:t>
            </a:r>
            <a:r>
              <a:rPr lang="ru-RU" sz="1400" dirty="0">
                <a:latin typeface="Times New Roman" pitchFamily="18" charset="0"/>
                <a:cs typeface="Times New Roman" pitchFamily="18" charset="0"/>
              </a:rPr>
              <a:t>по сертификации продукции оформляет сертификат соответствия продукции и выдает его заявителю, вносит сведения о выданном сертификате в единый реестр выданных сертификатов соответствия и зарегистрированных деклараций о соответствии. </a:t>
            </a:r>
            <a:endParaRPr lang="ru-RU" sz="1400" dirty="0" smtClean="0">
              <a:latin typeface="Times New Roman" pitchFamily="18" charset="0"/>
              <a:cs typeface="Times New Roman" pitchFamily="18" charset="0"/>
            </a:endParaRPr>
          </a:p>
          <a:p>
            <a:pPr marL="285750" indent="-285750" algn="just" fontAlgn="base">
              <a:buFont typeface="Wingdings" panose="05000000000000000000" pitchFamily="2" charset="2"/>
              <a:buChar char="Ø"/>
            </a:pPr>
            <a:r>
              <a:rPr lang="ru-RU" sz="1400" dirty="0" smtClean="0">
                <a:latin typeface="Times New Roman" pitchFamily="18" charset="0"/>
                <a:cs typeface="Times New Roman" pitchFamily="18" charset="0"/>
              </a:rPr>
              <a:t>Заявитель </a:t>
            </a:r>
            <a:r>
              <a:rPr lang="ru-RU" sz="1400" dirty="0">
                <a:latin typeface="Times New Roman" pitchFamily="18" charset="0"/>
                <a:cs typeface="Times New Roman" pitchFamily="18" charset="0"/>
              </a:rPr>
              <a:t>маркирует продукцию единым знаком обращения – ЕАС. </a:t>
            </a:r>
            <a:endParaRPr lang="ru-RU" sz="1400" dirty="0" smtClean="0">
              <a:latin typeface="Times New Roman" pitchFamily="18" charset="0"/>
              <a:cs typeface="Times New Roman" pitchFamily="18" charset="0"/>
            </a:endParaRPr>
          </a:p>
          <a:p>
            <a:pPr marL="285750" indent="-285750" algn="just" fontAlgn="base">
              <a:buFont typeface="Wingdings" panose="05000000000000000000" pitchFamily="2" charset="2"/>
              <a:buChar char="Ø"/>
            </a:pPr>
            <a:r>
              <a:rPr lang="ru-RU" sz="1400" dirty="0" smtClean="0">
                <a:latin typeface="Times New Roman" pitchFamily="18" charset="0"/>
                <a:cs typeface="Times New Roman" pitchFamily="18" charset="0"/>
              </a:rPr>
              <a:t>Орган </a:t>
            </a:r>
            <a:r>
              <a:rPr lang="ru-RU" sz="1400" dirty="0">
                <a:latin typeface="Times New Roman" pitchFamily="18" charset="0"/>
                <a:cs typeface="Times New Roman" pitchFamily="18" charset="0"/>
              </a:rPr>
              <a:t>по сертификации проводит периодическую оценку сертифицированной продукции в течение срока действия сертификата соответствия продукции 1 раз в год, если иное не установлено техническим регламентом, посредством идентификации, испытаний образцов продукции в аккредитованной испытательной лаборатории и/или посредством анализа состояния производства.</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
            </a:r>
            <a:br>
              <a:rPr lang="ru-RU" sz="1400" dirty="0">
                <a:latin typeface="Times New Roman" pitchFamily="18" charset="0"/>
                <a:cs typeface="Times New Roman" pitchFamily="18" charset="0"/>
              </a:rPr>
            </a:br>
            <a:r>
              <a:rPr lang="ru-RU" sz="1400" dirty="0">
                <a:latin typeface="Times New Roman" pitchFamily="18" charset="0"/>
                <a:cs typeface="Times New Roman" pitchFamily="18" charset="0"/>
              </a:rPr>
              <a:t>Подробнее на: </a:t>
            </a:r>
            <a:r>
              <a:rPr lang="ru-RU" sz="1400" dirty="0">
                <a:latin typeface="Times New Roman" pitchFamily="18" charset="0"/>
                <a:cs typeface="Times New Roman" pitchFamily="18" charset="0"/>
                <a:hlinkClick r:id="rId2"/>
              </a:rPr>
              <a:t>https://www.novotest.ru/informatsiya/skhemy-sertifikatsii-i-deklarirovaniya/</a:t>
            </a:r>
            <a:endParaRPr lang="ru-RU" sz="1400" dirty="0">
              <a:latin typeface="Times New Roman" pitchFamily="18" charset="0"/>
              <a:cs typeface="Times New Roman" pitchFamily="18" charset="0"/>
            </a:endParaRPr>
          </a:p>
          <a:p>
            <a:pPr indent="457200" algn="just"/>
            <a:endParaRPr lang="ru-RU" sz="1400" dirty="0">
              <a:latin typeface="Times New Roman" pitchFamily="18" charset="0"/>
              <a:cs typeface="Times New Roman"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87394" y="4774168"/>
            <a:ext cx="537754" cy="369332"/>
          </a:xfrm>
          <a:prstGeom prst="rect">
            <a:avLst/>
          </a:prstGeom>
          <a:noFill/>
        </p:spPr>
        <p:txBody>
          <a:bodyPr wrap="square" rtlCol="0">
            <a:spAutoFit/>
          </a:bodyPr>
          <a:lstStyle/>
          <a:p>
            <a:r>
              <a:rPr lang="ru-RU" dirty="0" smtClean="0"/>
              <a:t>65</a:t>
            </a:r>
            <a:endParaRPr lang="ru-RU" dirty="0"/>
          </a:p>
        </p:txBody>
      </p:sp>
      <p:sp>
        <p:nvSpPr>
          <p:cNvPr id="9" name="Прямоугольник 8"/>
          <p:cNvSpPr/>
          <p:nvPr/>
        </p:nvSpPr>
        <p:spPr>
          <a:xfrm>
            <a:off x="228600" y="228600"/>
            <a:ext cx="8661400" cy="4832092"/>
          </a:xfrm>
          <a:prstGeom prst="rect">
            <a:avLst/>
          </a:prstGeom>
        </p:spPr>
        <p:txBody>
          <a:bodyPr wrap="square">
            <a:spAutoFit/>
          </a:bodyPr>
          <a:lstStyle/>
          <a:p>
            <a:pPr indent="457200" algn="ctr"/>
            <a:r>
              <a:rPr lang="ru-RU" sz="1400" b="1" dirty="0">
                <a:latin typeface="Times New Roman" pitchFamily="18" charset="0"/>
                <a:cs typeface="Times New Roman" pitchFamily="18" charset="0"/>
              </a:rPr>
              <a:t>Описание схем </a:t>
            </a:r>
            <a:r>
              <a:rPr lang="ru-RU" sz="1400" b="1" dirty="0" smtClean="0">
                <a:latin typeface="Times New Roman" pitchFamily="18" charset="0"/>
                <a:cs typeface="Times New Roman" pitchFamily="18" charset="0"/>
              </a:rPr>
              <a:t>сертификации</a:t>
            </a:r>
          </a:p>
          <a:p>
            <a:pPr indent="457200" algn="just"/>
            <a:endParaRPr lang="ru-RU" sz="1400" b="1" dirty="0" smtClean="0">
              <a:latin typeface="Times New Roman" pitchFamily="18" charset="0"/>
              <a:cs typeface="Times New Roman" pitchFamily="18" charset="0"/>
            </a:endParaRPr>
          </a:p>
          <a:p>
            <a:pPr fontAlgn="base"/>
            <a:r>
              <a:rPr lang="ru-RU" sz="1400" b="1" dirty="0">
                <a:latin typeface="Times New Roman" pitchFamily="18" charset="0"/>
                <a:cs typeface="Times New Roman" pitchFamily="18" charset="0"/>
              </a:rPr>
              <a:t>Схема сертификации 2с. </a:t>
            </a:r>
            <a:endParaRPr lang="ru-RU" sz="1400" b="1" dirty="0" smtClean="0">
              <a:latin typeface="Times New Roman" pitchFamily="18" charset="0"/>
              <a:cs typeface="Times New Roman" pitchFamily="18" charset="0"/>
            </a:endParaRPr>
          </a:p>
          <a:p>
            <a:pPr marL="285750" indent="-285750" algn="just" fontAlgn="base">
              <a:buFont typeface="Wingdings" panose="05000000000000000000" pitchFamily="2" charset="2"/>
              <a:buChar char="Ø"/>
            </a:pPr>
            <a:r>
              <a:rPr lang="ru-RU" sz="1400" dirty="0" smtClean="0">
                <a:latin typeface="Times New Roman" pitchFamily="18" charset="0"/>
                <a:cs typeface="Times New Roman" pitchFamily="18" charset="0"/>
              </a:rPr>
              <a:t>Процедура </a:t>
            </a:r>
            <a:r>
              <a:rPr lang="ru-RU" sz="1400" dirty="0">
                <a:latin typeface="Times New Roman" pitchFamily="18" charset="0"/>
                <a:cs typeface="Times New Roman" pitchFamily="18" charset="0"/>
              </a:rPr>
              <a:t>сертификации продукции по схеме 2с осуществляется в той же последовательности, что и по схеме 1с, но комплект документов должен быть дополнен копией сертификата соответствия системы менеджмента качества (СМК) с указанием сведений о документе, на соответствие требованиям которого сертифицирована внедренная СМК. </a:t>
            </a:r>
            <a:endParaRPr lang="ru-RU" sz="1400" dirty="0" smtClean="0">
              <a:latin typeface="Times New Roman" pitchFamily="18" charset="0"/>
              <a:cs typeface="Times New Roman" pitchFamily="18" charset="0"/>
            </a:endParaRPr>
          </a:p>
          <a:p>
            <a:pPr marL="285750" indent="-285750" algn="just" fontAlgn="base">
              <a:buFont typeface="Wingdings" panose="05000000000000000000" pitchFamily="2" charset="2"/>
              <a:buChar char="Ø"/>
            </a:pPr>
            <a:r>
              <a:rPr lang="ru-RU" sz="1400" dirty="0" smtClean="0">
                <a:latin typeface="Times New Roman" pitchFamily="18" charset="0"/>
                <a:cs typeface="Times New Roman" pitchFamily="18" charset="0"/>
              </a:rPr>
              <a:t>Орган </a:t>
            </a:r>
            <a:r>
              <a:rPr lang="ru-RU" sz="1400" dirty="0">
                <a:latin typeface="Times New Roman" pitchFamily="18" charset="0"/>
                <a:cs typeface="Times New Roman" pitchFamily="18" charset="0"/>
              </a:rPr>
              <a:t>по сертификации проводит периодическую оценку производства сертифицированной продукции посредством идентификации, испытаний образцов продукции в аккредитованной испытательной лаборатории</a:t>
            </a:r>
            <a:r>
              <a:rPr lang="ru-RU" sz="1400" dirty="0" smtClean="0">
                <a:latin typeface="Times New Roman" pitchFamily="18" charset="0"/>
                <a:cs typeface="Times New Roman" pitchFamily="18" charset="0"/>
              </a:rPr>
              <a:t>.</a:t>
            </a:r>
          </a:p>
          <a:p>
            <a:pPr marL="285750" indent="-285750" algn="just" fontAlgn="base">
              <a:buFont typeface="Wingdings" panose="05000000000000000000" pitchFamily="2" charset="2"/>
              <a:buChar char="Ø"/>
            </a:pPr>
            <a:r>
              <a:rPr lang="ru-RU" sz="1400" dirty="0" smtClean="0">
                <a:latin typeface="Times New Roman" pitchFamily="18" charset="0"/>
                <a:cs typeface="Times New Roman" pitchFamily="18" charset="0"/>
              </a:rPr>
              <a:t>Анализ </a:t>
            </a:r>
            <a:r>
              <a:rPr lang="ru-RU" sz="1400" dirty="0">
                <a:latin typeface="Times New Roman" pitchFamily="18" charset="0"/>
                <a:cs typeface="Times New Roman" pitchFamily="18" charset="0"/>
              </a:rPr>
              <a:t>состояния производства в рамках инспекционного контроля по схеме 2с не предусмотрен</a:t>
            </a:r>
            <a:r>
              <a:rPr lang="ru-RU" sz="1400" dirty="0" smtClean="0">
                <a:latin typeface="Times New Roman" pitchFamily="18" charset="0"/>
                <a:cs typeface="Times New Roman" pitchFamily="18" charset="0"/>
              </a:rPr>
              <a:t>.</a:t>
            </a:r>
          </a:p>
          <a:p>
            <a:pPr algn="just" fontAlgn="base"/>
            <a:endParaRPr lang="ru-RU" sz="1400" b="1" dirty="0" smtClean="0">
              <a:latin typeface="Times New Roman" pitchFamily="18" charset="0"/>
              <a:cs typeface="Times New Roman" pitchFamily="18" charset="0"/>
            </a:endParaRPr>
          </a:p>
          <a:p>
            <a:pPr algn="just" fontAlgn="base"/>
            <a:r>
              <a:rPr lang="ru-RU" sz="1400" b="1" dirty="0" smtClean="0">
                <a:latin typeface="Times New Roman" pitchFamily="18" charset="0"/>
                <a:cs typeface="Times New Roman" pitchFamily="18" charset="0"/>
              </a:rPr>
              <a:t>Схема </a:t>
            </a:r>
            <a:r>
              <a:rPr lang="ru-RU" sz="1400" b="1" dirty="0">
                <a:latin typeface="Times New Roman" pitchFamily="18" charset="0"/>
                <a:cs typeface="Times New Roman" pitchFamily="18" charset="0"/>
              </a:rPr>
              <a:t>сертификации 9с. </a:t>
            </a:r>
            <a:endParaRPr lang="ru-RU" sz="1400" b="1" dirty="0" smtClean="0">
              <a:latin typeface="Times New Roman" pitchFamily="18" charset="0"/>
              <a:cs typeface="Times New Roman" pitchFamily="18" charset="0"/>
            </a:endParaRPr>
          </a:p>
          <a:p>
            <a:pPr marL="285750" indent="-285750" algn="just" fontAlgn="base">
              <a:buFont typeface="Wingdings" panose="05000000000000000000" pitchFamily="2" charset="2"/>
              <a:buChar char="Ø"/>
            </a:pPr>
            <a:r>
              <a:rPr lang="ru-RU" sz="1400" dirty="0" smtClean="0">
                <a:latin typeface="Times New Roman" pitchFamily="18" charset="0"/>
                <a:cs typeface="Times New Roman" pitchFamily="18" charset="0"/>
              </a:rPr>
              <a:t>Схема </a:t>
            </a:r>
            <a:r>
              <a:rPr lang="ru-RU" sz="1400" dirty="0">
                <a:latin typeface="Times New Roman" pitchFamily="18" charset="0"/>
                <a:cs typeface="Times New Roman" pitchFamily="18" charset="0"/>
              </a:rPr>
              <a:t>9с применяется для единичных изделий, предназначенных для оснащения предприятий на территории ЕАЭС. </a:t>
            </a:r>
            <a:endParaRPr lang="ru-RU" sz="1400" dirty="0" smtClean="0">
              <a:latin typeface="Times New Roman" pitchFamily="18" charset="0"/>
              <a:cs typeface="Times New Roman" pitchFamily="18" charset="0"/>
            </a:endParaRPr>
          </a:p>
          <a:p>
            <a:pPr marL="285750" indent="-285750" algn="just" fontAlgn="base">
              <a:buFont typeface="Wingdings" panose="05000000000000000000" pitchFamily="2" charset="2"/>
              <a:buChar char="Ø"/>
            </a:pPr>
            <a:r>
              <a:rPr lang="ru-RU" sz="1400" dirty="0" smtClean="0">
                <a:latin typeface="Times New Roman" pitchFamily="18" charset="0"/>
                <a:cs typeface="Times New Roman" pitchFamily="18" charset="0"/>
              </a:rPr>
              <a:t>Сертификация </a:t>
            </a:r>
            <a:r>
              <a:rPr lang="ru-RU" sz="1400" dirty="0">
                <a:latin typeface="Times New Roman" pitchFamily="18" charset="0"/>
                <a:cs typeface="Times New Roman" pitchFamily="18" charset="0"/>
              </a:rPr>
              <a:t>продукции проводится на основе анализа технической документации. </a:t>
            </a:r>
            <a:endParaRPr lang="ru-RU" sz="1400" dirty="0" smtClean="0">
              <a:latin typeface="Times New Roman" pitchFamily="18" charset="0"/>
              <a:cs typeface="Times New Roman" pitchFamily="18" charset="0"/>
            </a:endParaRPr>
          </a:p>
          <a:p>
            <a:pPr marL="285750" indent="-285750" algn="just" fontAlgn="base">
              <a:buFont typeface="Wingdings" panose="05000000000000000000" pitchFamily="2" charset="2"/>
              <a:buChar char="Ø"/>
            </a:pPr>
            <a:r>
              <a:rPr lang="ru-RU" sz="1400" dirty="0" smtClean="0">
                <a:latin typeface="Times New Roman" pitchFamily="18" charset="0"/>
                <a:cs typeface="Times New Roman" pitchFamily="18" charset="0"/>
              </a:rPr>
              <a:t>При </a:t>
            </a:r>
            <a:r>
              <a:rPr lang="ru-RU" sz="1400" dirty="0">
                <a:latin typeface="Times New Roman" pitchFamily="18" charset="0"/>
                <a:cs typeface="Times New Roman" pitchFamily="18" charset="0"/>
              </a:rPr>
              <a:t>положительных результатах анализа представленных заявителем документов орган по сертификации принимает решение о выдаче сертификата соответствия. </a:t>
            </a:r>
            <a:endParaRPr lang="ru-RU" sz="1400" dirty="0" smtClean="0">
              <a:latin typeface="Times New Roman" pitchFamily="18" charset="0"/>
              <a:cs typeface="Times New Roman" pitchFamily="18" charset="0"/>
            </a:endParaRPr>
          </a:p>
          <a:p>
            <a:pPr marL="285750" indent="-285750" algn="just" fontAlgn="base">
              <a:buFont typeface="Wingdings" panose="05000000000000000000" pitchFamily="2" charset="2"/>
              <a:buChar char="Ø"/>
            </a:pPr>
            <a:r>
              <a:rPr lang="ru-RU" sz="1400" dirty="0" smtClean="0">
                <a:latin typeface="Times New Roman" pitchFamily="18" charset="0"/>
                <a:cs typeface="Times New Roman" pitchFamily="18" charset="0"/>
              </a:rPr>
              <a:t>Анализ </a:t>
            </a:r>
            <a:r>
              <a:rPr lang="ru-RU" sz="1400" dirty="0">
                <a:latin typeface="Times New Roman" pitchFamily="18" charset="0"/>
                <a:cs typeface="Times New Roman" pitchFamily="18" charset="0"/>
              </a:rPr>
              <a:t>состояния производства и инспекционный контроль по схеме 9с не предусмотрены</a:t>
            </a:r>
            <a:r>
              <a:rPr lang="ru-RU" sz="1400" dirty="0" smtClean="0">
                <a:latin typeface="Times New Roman" pitchFamily="18" charset="0"/>
                <a:cs typeface="Times New Roman" pitchFamily="18" charset="0"/>
              </a:rPr>
              <a:t>.</a:t>
            </a:r>
          </a:p>
          <a:p>
            <a:pPr algn="just" fontAlgn="base"/>
            <a:endParaRPr lang="ru-RU" sz="1400" dirty="0" smtClean="0">
              <a:latin typeface="Times New Roman" pitchFamily="18" charset="0"/>
              <a:cs typeface="Times New Roman" pitchFamily="18" charset="0"/>
            </a:endParaRPr>
          </a:p>
          <a:p>
            <a:pPr algn="just" fontAlgn="base"/>
            <a:r>
              <a:rPr lang="ru-RU" sz="1400" dirty="0" smtClean="0">
                <a:latin typeface="Times New Roman" pitchFamily="18" charset="0"/>
                <a:cs typeface="Times New Roman" pitchFamily="18" charset="0"/>
              </a:rPr>
              <a:t>Подробнее </a:t>
            </a:r>
            <a:r>
              <a:rPr lang="ru-RU" sz="1400" dirty="0">
                <a:latin typeface="Times New Roman" pitchFamily="18" charset="0"/>
                <a:cs typeface="Times New Roman" pitchFamily="18" charset="0"/>
              </a:rPr>
              <a:t>на: </a:t>
            </a:r>
            <a:r>
              <a:rPr lang="ru-RU" sz="1400" dirty="0">
                <a:latin typeface="Times New Roman" pitchFamily="18" charset="0"/>
                <a:cs typeface="Times New Roman" pitchFamily="18" charset="0"/>
                <a:hlinkClick r:id="rId2"/>
              </a:rPr>
              <a:t>https://www.novotest.ru/informatsiya/skhemy-sertifikatsii-i-deklarirovaniya/</a:t>
            </a:r>
            <a:endParaRPr lang="ru-RU" sz="1400" dirty="0">
              <a:latin typeface="Times New Roman" pitchFamily="18" charset="0"/>
              <a:cs typeface="Times New Roman" pitchFamily="18" charset="0"/>
            </a:endParaRPr>
          </a:p>
          <a:p>
            <a:pPr indent="457200" algn="just"/>
            <a:endParaRPr lang="ru-RU" sz="1400" dirty="0">
              <a:latin typeface="Times New Roman" pitchFamily="18" charset="0"/>
              <a:cs typeface="Times New Roman" pitchFamily="18" charset="0"/>
            </a:endParaRPr>
          </a:p>
        </p:txBody>
      </p:sp>
    </p:spTree>
    <p:extLst>
      <p:ext uri="{BB962C8B-B14F-4D97-AF65-F5344CB8AC3E}">
        <p14:creationId xmlns:p14="http://schemas.microsoft.com/office/powerpoint/2010/main" val="21781862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00094" y="4774168"/>
            <a:ext cx="537754" cy="369332"/>
          </a:xfrm>
          <a:prstGeom prst="rect">
            <a:avLst/>
          </a:prstGeom>
          <a:noFill/>
        </p:spPr>
        <p:txBody>
          <a:bodyPr wrap="square" rtlCol="0">
            <a:spAutoFit/>
          </a:bodyPr>
          <a:lstStyle/>
          <a:p>
            <a:r>
              <a:rPr lang="ru-RU" dirty="0" smtClean="0"/>
              <a:t>  34</a:t>
            </a:r>
            <a:endParaRPr lang="ru-RU" dirty="0"/>
          </a:p>
        </p:txBody>
      </p:sp>
      <p:sp>
        <p:nvSpPr>
          <p:cNvPr id="8" name="Текст 7"/>
          <p:cNvSpPr txBox="1">
            <a:spLocks/>
          </p:cNvSpPr>
          <p:nvPr/>
        </p:nvSpPr>
        <p:spPr>
          <a:xfrm>
            <a:off x="236220" y="429264"/>
            <a:ext cx="8543109" cy="4529570"/>
          </a:xfrm>
          <a:prstGeom prst="rect">
            <a:avLst/>
          </a:prstGeom>
          <a:solidFill>
            <a:schemeClr val="bg1"/>
          </a:solidFill>
        </p:spPr>
        <p:txBody>
          <a:bodyPr vert="horz" lIns="91440" tIns="45720" rIns="91440" bIns="45720" rtlCol="0">
            <a:noAutofit/>
          </a:bodyPr>
          <a:lstStyle/>
          <a:p>
            <a:pPr indent="457200" algn="just"/>
            <a:r>
              <a:rPr lang="ru-RU" b="1" dirty="0" smtClean="0">
                <a:latin typeface="Times New Roman" pitchFamily="18" charset="0"/>
                <a:cs typeface="Times New Roman" pitchFamily="18" charset="0"/>
              </a:rPr>
              <a:t>Формы подтверждения соответствия</a:t>
            </a:r>
          </a:p>
          <a:p>
            <a:pPr indent="457200" algn="just"/>
            <a:r>
              <a:rPr lang="ru-RU" dirty="0" smtClean="0">
                <a:latin typeface="Times New Roman" pitchFamily="18" charset="0"/>
                <a:cs typeface="Times New Roman" pitchFamily="18" charset="0"/>
              </a:rPr>
              <a:t>Декларирование соответствия – форма подтверждения соответствия продукции требованиям технических регламентов</a:t>
            </a:r>
          </a:p>
          <a:p>
            <a:pPr indent="457200" algn="just"/>
            <a:r>
              <a:rPr lang="ru-RU" dirty="0" smtClean="0">
                <a:latin typeface="Times New Roman" pitchFamily="18" charset="0"/>
                <a:cs typeface="Times New Roman" pitchFamily="18" charset="0"/>
              </a:rPr>
              <a:t>Подтверждение соответствия - документальное удостоверение соответствия продукции или иных объектов, процессов проектирования (включая изыскания), производства, строительства, монтажа, наладки, эксплуатации, хранения, перевозки, реализации и утилизации, выполнения работ или оказания услуг требованиям технических регламентов, документам по стандартизации или условиям договоров.</a:t>
            </a:r>
          </a:p>
          <a:p>
            <a:pPr indent="457200" algn="just"/>
            <a:r>
              <a:rPr lang="ru-RU" dirty="0" smtClean="0">
                <a:latin typeface="Times New Roman" pitchFamily="18" charset="0"/>
                <a:cs typeface="Times New Roman" pitchFamily="18" charset="0"/>
              </a:rPr>
              <a:t>Подтверждение соответствия на территории РФ может носить добровольный и обязательный характер.</a:t>
            </a:r>
          </a:p>
          <a:p>
            <a:pPr indent="457200" algn="just"/>
            <a:r>
              <a:rPr lang="ru-RU" b="1" dirty="0" smtClean="0">
                <a:latin typeface="Times New Roman" pitchFamily="18" charset="0"/>
                <a:cs typeface="Times New Roman" pitchFamily="18" charset="0"/>
              </a:rPr>
              <a:t>Добровольное подтверждение соответствия</a:t>
            </a:r>
            <a:r>
              <a:rPr lang="ru-RU" dirty="0" smtClean="0">
                <a:latin typeface="Times New Roman" pitchFamily="18" charset="0"/>
                <a:cs typeface="Times New Roman" pitchFamily="18" charset="0"/>
              </a:rPr>
              <a:t> осуществляется в форме добровольной сертификации.</a:t>
            </a:r>
          </a:p>
          <a:p>
            <a:pPr indent="457200" algn="just"/>
            <a:r>
              <a:rPr lang="ru-RU" b="1" dirty="0" smtClean="0">
                <a:latin typeface="Times New Roman" pitchFamily="18" charset="0"/>
                <a:cs typeface="Times New Roman" pitchFamily="18" charset="0"/>
              </a:rPr>
              <a:t>Обязательное подтверждение соответствия</a:t>
            </a:r>
            <a:r>
              <a:rPr lang="ru-RU" dirty="0" smtClean="0">
                <a:latin typeface="Times New Roman" pitchFamily="18" charset="0"/>
                <a:cs typeface="Times New Roman" pitchFamily="18" charset="0"/>
              </a:rPr>
              <a:t> осуществляется в формах:</a:t>
            </a:r>
          </a:p>
          <a:p>
            <a:pPr indent="457200" algn="just">
              <a:buFontTx/>
              <a:buChar char="-"/>
            </a:pPr>
            <a:r>
              <a:rPr lang="ru-RU" dirty="0" smtClean="0">
                <a:latin typeface="Times New Roman" pitchFamily="18" charset="0"/>
                <a:cs typeface="Times New Roman" pitchFamily="18" charset="0"/>
              </a:rPr>
              <a:t>принятия декларации о соответствии (далее - декларирование соответствия);</a:t>
            </a:r>
          </a:p>
          <a:p>
            <a:pPr indent="457200" algn="just">
              <a:buFontTx/>
              <a:buChar char="-"/>
            </a:pPr>
            <a:r>
              <a:rPr lang="ru-RU" dirty="0" smtClean="0">
                <a:latin typeface="Times New Roman" pitchFamily="18" charset="0"/>
                <a:cs typeface="Times New Roman" pitchFamily="18" charset="0"/>
              </a:rPr>
              <a:t>обязательной сертификации.</a:t>
            </a:r>
          </a:p>
          <a:p>
            <a:pPr indent="457200" algn="just"/>
            <a:endParaRPr lang="ru-RU" sz="1600" dirty="0" smtClean="0">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5889" y="358302"/>
            <a:ext cx="8651132" cy="2385268"/>
          </a:xfrm>
          <a:prstGeom prst="rect">
            <a:avLst/>
          </a:prstGeom>
          <a:solidFill>
            <a:schemeClr val="bg1"/>
          </a:solidFill>
        </p:spPr>
        <p:txBody>
          <a:bodyPr wrap="square" rtlCol="0">
            <a:spAutoFit/>
          </a:bodyPr>
          <a:lstStyle/>
          <a:p>
            <a:pPr algn="just">
              <a:spcAft>
                <a:spcPts val="600"/>
              </a:spcAft>
            </a:pPr>
            <a:endParaRPr lang="ru-RU" b="1" dirty="0" smtClean="0">
              <a:solidFill>
                <a:srgbClr val="FF0000"/>
              </a:solidFill>
              <a:latin typeface="Times New Roman" pitchFamily="18" charset="0"/>
              <a:cs typeface="Times New Roman" pitchFamily="18" charset="0"/>
            </a:endParaRPr>
          </a:p>
          <a:p>
            <a:pPr indent="457200" algn="just"/>
            <a:r>
              <a:rPr lang="ru-RU" dirty="0" smtClean="0">
                <a:latin typeface="Times New Roman" pitchFamily="18" charset="0"/>
                <a:cs typeface="Times New Roman" pitchFamily="18" charset="0"/>
              </a:rPr>
              <a:t>I</a:t>
            </a:r>
            <a:r>
              <a:rPr lang="ru-RU" dirty="0">
                <a:latin typeface="Times New Roman" pitchFamily="18" charset="0"/>
                <a:cs typeface="Times New Roman" pitchFamily="18" charset="0"/>
              </a:rPr>
              <a:t>. Техническое законодательство.</a:t>
            </a:r>
          </a:p>
          <a:p>
            <a:pPr indent="457200" algn="just"/>
            <a:r>
              <a:rPr lang="ru-RU" i="1" dirty="0">
                <a:latin typeface="Times New Roman" pitchFamily="18" charset="0"/>
                <a:cs typeface="Times New Roman" pitchFamily="18" charset="0"/>
              </a:rPr>
              <a:t>Техническое законодательство</a:t>
            </a:r>
            <a:r>
              <a:rPr lang="ru-RU" dirty="0">
                <a:latin typeface="Times New Roman" pitchFamily="18" charset="0"/>
                <a:cs typeface="Times New Roman" pitchFamily="18" charset="0"/>
              </a:rPr>
              <a:t> является правовой основой CC. Оно представляет совокупность законов РФ, подзаконных актов по стандартизации (постановлений Правительства РФ, приказов федеральных органов исполнительной власти), применяемых для государственного регулирования качества продукции, работ и услуг. </a:t>
            </a:r>
          </a:p>
          <a:p>
            <a:pPr indent="457200" algn="just"/>
            <a:endParaRPr lang="ru-RU" dirty="0">
              <a:latin typeface="Times New Roman" pitchFamily="18" charset="0"/>
              <a:cs typeface="Times New Roman" pitchFamily="18" charset="0"/>
            </a:endParaRPr>
          </a:p>
        </p:txBody>
      </p:sp>
      <p:sp>
        <p:nvSpPr>
          <p:cNvPr id="18" name="TextBox 17"/>
          <p:cNvSpPr txBox="1"/>
          <p:nvPr/>
        </p:nvSpPr>
        <p:spPr>
          <a:xfrm>
            <a:off x="8586281" y="4786009"/>
            <a:ext cx="557719" cy="369332"/>
          </a:xfrm>
          <a:prstGeom prst="rect">
            <a:avLst/>
          </a:prstGeom>
          <a:noFill/>
        </p:spPr>
        <p:txBody>
          <a:bodyPr wrap="square" rtlCol="0">
            <a:spAutoFit/>
          </a:bodyPr>
          <a:lstStyle/>
          <a:p>
            <a:r>
              <a:rPr lang="ru-RU" dirty="0" smtClean="0"/>
              <a:t>6</a:t>
            </a:r>
            <a:endParaRPr lang="ru-RU" dirty="0"/>
          </a:p>
        </p:txBody>
      </p:sp>
    </p:spTree>
    <p:extLst>
      <p:ext uri="{BB962C8B-B14F-4D97-AF65-F5344CB8AC3E}">
        <p14:creationId xmlns:p14="http://schemas.microsoft.com/office/powerpoint/2010/main" val="6728330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87394" y="4774168"/>
            <a:ext cx="537754" cy="369332"/>
          </a:xfrm>
          <a:prstGeom prst="rect">
            <a:avLst/>
          </a:prstGeom>
          <a:noFill/>
        </p:spPr>
        <p:txBody>
          <a:bodyPr wrap="square" rtlCol="0">
            <a:spAutoFit/>
          </a:bodyPr>
          <a:lstStyle/>
          <a:p>
            <a:r>
              <a:rPr lang="ru-RU" dirty="0" smtClean="0"/>
              <a:t>30</a:t>
            </a:r>
            <a:endParaRPr lang="ru-RU" dirty="0"/>
          </a:p>
        </p:txBody>
      </p:sp>
      <p:sp>
        <p:nvSpPr>
          <p:cNvPr id="7" name="Текст 7"/>
          <p:cNvSpPr txBox="1">
            <a:spLocks/>
          </p:cNvSpPr>
          <p:nvPr/>
        </p:nvSpPr>
        <p:spPr>
          <a:xfrm>
            <a:off x="331304" y="368300"/>
            <a:ext cx="8256090" cy="4405868"/>
          </a:xfrm>
          <a:prstGeom prst="rect">
            <a:avLst/>
          </a:prstGeom>
        </p:spPr>
        <p:txBody>
          <a:bodyPr vert="horz" lIns="91440" tIns="45720" rIns="91440" bIns="45720" rtlCol="0">
            <a:noAutofit/>
          </a:bodyPr>
          <a:lstStyle/>
          <a:p>
            <a:pPr marL="0" marR="0" lvl="0" indent="457200" algn="just" defTabSz="457200" rtl="0" eaLnBrk="1" fontAlgn="auto" latinLnBrk="0" hangingPunct="1">
              <a:lnSpc>
                <a:spcPct val="100000"/>
              </a:lnSpc>
              <a:spcBef>
                <a:spcPct val="20000"/>
              </a:spcBef>
              <a:spcAft>
                <a:spcPts val="0"/>
              </a:spcAft>
              <a:buClrTx/>
              <a:buSzPct val="100000"/>
              <a:buFontTx/>
              <a:buNone/>
              <a:tabLst/>
              <a:defRPr/>
            </a:pPr>
            <a:r>
              <a:rPr kumimoji="0" lang="ru-RU"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Добровольное подтверждение соответствия</a:t>
            </a:r>
          </a:p>
          <a:p>
            <a:pPr marL="0" marR="0" lvl="0" indent="457200" algn="just" defTabSz="457200" rtl="0" eaLnBrk="1" fontAlgn="auto" latinLnBrk="0" hangingPunct="1">
              <a:lnSpc>
                <a:spcPct val="100000"/>
              </a:lnSpc>
              <a:spcBef>
                <a:spcPct val="20000"/>
              </a:spcBef>
              <a:spcAft>
                <a:spcPts val="0"/>
              </a:spcAft>
              <a:buClrTx/>
              <a:buSzPct val="100000"/>
              <a:buFontTx/>
              <a:buNone/>
              <a:tabLst/>
              <a:defRPr/>
            </a:pPr>
            <a:endParaRPr lang="ru-RU" b="1" dirty="0" smtClean="0">
              <a:latin typeface="Times New Roman" pitchFamily="18" charset="0"/>
              <a:cs typeface="Times New Roman" pitchFamily="18" charset="0"/>
            </a:endParaRPr>
          </a:p>
          <a:p>
            <a:pPr lvl="0" indent="457200" algn="just">
              <a:spcBef>
                <a:spcPct val="20000"/>
              </a:spcBef>
              <a:buSzPct val="100000"/>
              <a:defRPr/>
            </a:pPr>
            <a:r>
              <a:rPr kumimoji="0" lang="ru-RU"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Добровольное</a:t>
            </a:r>
            <a:r>
              <a:rPr kumimoji="0" lang="ru-RU" i="0" u="none" strike="noStrike" kern="1200" cap="none" spc="0" normalizeH="0" noProof="0" dirty="0" smtClean="0">
                <a:ln>
                  <a:noFill/>
                </a:ln>
                <a:solidFill>
                  <a:schemeClr val="tx1"/>
                </a:solidFill>
                <a:effectLst/>
                <a:uLnTx/>
                <a:uFillTx/>
                <a:latin typeface="Times New Roman" pitchFamily="18" charset="0"/>
                <a:cs typeface="Times New Roman" pitchFamily="18" charset="0"/>
              </a:rPr>
              <a:t> </a:t>
            </a:r>
            <a:r>
              <a:rPr lang="ru-RU" dirty="0" smtClean="0">
                <a:latin typeface="Times New Roman" pitchFamily="18" charset="0"/>
                <a:cs typeface="Times New Roman" pitchFamily="18" charset="0"/>
              </a:rPr>
              <a:t>подтверждение соответствия осуществляется по инициативе заявителя на условиях договора между заявителем и органом по сертификации. Добровольное подтверждение соответствия может осуществляться для установления соответствия документам по стандартизации, системам добровольной сертификации, условиям договоров.</a:t>
            </a:r>
          </a:p>
          <a:p>
            <a:pPr indent="457200" algn="just">
              <a:spcBef>
                <a:spcPct val="20000"/>
              </a:spcBef>
              <a:buSzPct val="100000"/>
              <a:defRPr/>
            </a:pPr>
            <a:r>
              <a:rPr lang="ru-RU" dirty="0" smtClean="0">
                <a:latin typeface="Times New Roman" pitchFamily="18" charset="0"/>
                <a:cs typeface="Times New Roman" pitchFamily="18" charset="0"/>
              </a:rPr>
              <a:t>Объектами добровольного подтверждения соответствия являются продукция, процессы производства, эксплуатации, хранения, перевозки, реализации и утилизации, работы и услуги, а также иные объекты, в отношении которых документами по стандартизации, системами добровольной сертификации и договорами устанавливаются требования.</a:t>
            </a:r>
          </a:p>
          <a:p>
            <a:pPr indent="457200" algn="just">
              <a:spcBef>
                <a:spcPct val="20000"/>
              </a:spcBef>
              <a:buSzPct val="100000"/>
              <a:defRPr/>
            </a:pPr>
            <a:endParaRPr lang="ru-RU" dirty="0" smtClean="0">
              <a:latin typeface="Times New Roman" pitchFamily="18" charset="0"/>
              <a:cs typeface="Times New Roman"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87394" y="4774168"/>
            <a:ext cx="537754" cy="369332"/>
          </a:xfrm>
          <a:prstGeom prst="rect">
            <a:avLst/>
          </a:prstGeom>
          <a:noFill/>
        </p:spPr>
        <p:txBody>
          <a:bodyPr wrap="square" rtlCol="0">
            <a:spAutoFit/>
          </a:bodyPr>
          <a:lstStyle/>
          <a:p>
            <a:r>
              <a:rPr lang="ru-RU" dirty="0" smtClean="0"/>
              <a:t>30</a:t>
            </a:r>
            <a:endParaRPr lang="ru-RU" dirty="0"/>
          </a:p>
        </p:txBody>
      </p:sp>
      <p:sp>
        <p:nvSpPr>
          <p:cNvPr id="7" name="Текст 7"/>
          <p:cNvSpPr txBox="1">
            <a:spLocks/>
          </p:cNvSpPr>
          <p:nvPr/>
        </p:nvSpPr>
        <p:spPr>
          <a:xfrm>
            <a:off x="3791243" y="368300"/>
            <a:ext cx="4796151" cy="4405868"/>
          </a:xfrm>
          <a:prstGeom prst="rect">
            <a:avLst/>
          </a:prstGeom>
        </p:spPr>
        <p:txBody>
          <a:bodyPr vert="horz" lIns="91440" tIns="45720" rIns="91440" bIns="45720" rtlCol="0">
            <a:noAutofit/>
          </a:bodyPr>
          <a:lstStyle/>
          <a:p>
            <a:pPr marL="0" marR="0" lvl="0" indent="457200" algn="just" defTabSz="457200" rtl="0" eaLnBrk="1" fontAlgn="auto" latinLnBrk="0" hangingPunct="1">
              <a:lnSpc>
                <a:spcPct val="100000"/>
              </a:lnSpc>
              <a:spcBef>
                <a:spcPct val="20000"/>
              </a:spcBef>
              <a:spcAft>
                <a:spcPts val="0"/>
              </a:spcAft>
              <a:buClrTx/>
              <a:buSzPct val="100000"/>
              <a:buFontTx/>
              <a:buNone/>
              <a:tabLst/>
              <a:defRPr/>
            </a:pPr>
            <a:r>
              <a:rPr kumimoji="0" lang="ru-RU"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Знак добровольной сертификации</a:t>
            </a:r>
          </a:p>
          <a:p>
            <a:pPr marL="0" marR="0" lvl="0" indent="457200" algn="just" defTabSz="457200" rtl="0" eaLnBrk="1" fontAlgn="auto" latinLnBrk="0" hangingPunct="1">
              <a:lnSpc>
                <a:spcPct val="100000"/>
              </a:lnSpc>
              <a:spcBef>
                <a:spcPct val="20000"/>
              </a:spcBef>
              <a:spcAft>
                <a:spcPts val="0"/>
              </a:spcAft>
              <a:buClrTx/>
              <a:buSzPct val="100000"/>
              <a:buFontTx/>
              <a:buNone/>
              <a:tabLst/>
              <a:defRPr/>
            </a:pPr>
            <a:endParaRPr lang="ru-RU" b="1" dirty="0">
              <a:latin typeface="Times New Roman" pitchFamily="18" charset="0"/>
              <a:cs typeface="Times New Roman" pitchFamily="18" charset="0"/>
            </a:endParaRPr>
          </a:p>
          <a:p>
            <a:pPr marL="0" marR="0" lvl="0" indent="457200" algn="just" defTabSz="457200" rtl="0" eaLnBrk="1" fontAlgn="auto" latinLnBrk="0" hangingPunct="1">
              <a:lnSpc>
                <a:spcPct val="100000"/>
              </a:lnSpc>
              <a:spcBef>
                <a:spcPct val="20000"/>
              </a:spcBef>
              <a:spcAft>
                <a:spcPts val="0"/>
              </a:spcAft>
              <a:buClrTx/>
              <a:buSzPct val="100000"/>
              <a:buFontTx/>
              <a:buNone/>
              <a:tabLst/>
              <a:defRPr/>
            </a:pPr>
            <a:endParaRPr kumimoji="0" lang="ru-RU"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endParaRPr>
          </a:p>
          <a:p>
            <a:pPr marL="0" marR="0" lvl="0" indent="457200" algn="just" defTabSz="457200" rtl="0" eaLnBrk="1" fontAlgn="auto" latinLnBrk="0" hangingPunct="1">
              <a:lnSpc>
                <a:spcPct val="100000"/>
              </a:lnSpc>
              <a:spcBef>
                <a:spcPct val="20000"/>
              </a:spcBef>
              <a:spcAft>
                <a:spcPts val="0"/>
              </a:spcAft>
              <a:buClrTx/>
              <a:buSzPct val="100000"/>
              <a:buFontTx/>
              <a:buNone/>
              <a:tabLst/>
              <a:defRPr/>
            </a:pPr>
            <a:endParaRPr lang="ru-RU" b="1" dirty="0">
              <a:latin typeface="Times New Roman" pitchFamily="18" charset="0"/>
              <a:cs typeface="Times New Roman" pitchFamily="18" charset="0"/>
            </a:endParaRPr>
          </a:p>
          <a:p>
            <a:pPr marL="0" marR="0" lvl="0" indent="457200" algn="just" defTabSz="457200" rtl="0" eaLnBrk="1" fontAlgn="auto" latinLnBrk="0" hangingPunct="1">
              <a:lnSpc>
                <a:spcPct val="100000"/>
              </a:lnSpc>
              <a:spcBef>
                <a:spcPct val="20000"/>
              </a:spcBef>
              <a:spcAft>
                <a:spcPts val="0"/>
              </a:spcAft>
              <a:buClrTx/>
              <a:buSzPct val="100000"/>
              <a:buFontTx/>
              <a:buNone/>
              <a:tabLst/>
              <a:defRPr/>
            </a:pPr>
            <a:endParaRPr kumimoji="0" lang="ru-RU"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endParaRPr>
          </a:p>
          <a:p>
            <a:pPr marL="0" marR="0" lvl="0" indent="457200" algn="just" defTabSz="457200" rtl="0" eaLnBrk="1" fontAlgn="auto" latinLnBrk="0" hangingPunct="1">
              <a:lnSpc>
                <a:spcPct val="100000"/>
              </a:lnSpc>
              <a:spcBef>
                <a:spcPct val="20000"/>
              </a:spcBef>
              <a:spcAft>
                <a:spcPts val="0"/>
              </a:spcAft>
              <a:buClrTx/>
              <a:buSzPct val="100000"/>
              <a:buFontTx/>
              <a:buNone/>
              <a:tabLst/>
              <a:defRPr/>
            </a:pPr>
            <a:endParaRPr lang="ru-RU" b="1" dirty="0">
              <a:latin typeface="Times New Roman" pitchFamily="18" charset="0"/>
              <a:cs typeface="Times New Roman" pitchFamily="18" charset="0"/>
            </a:endParaRPr>
          </a:p>
          <a:p>
            <a:pPr marL="0" marR="0" lvl="0" indent="457200" algn="just" defTabSz="457200" rtl="0" eaLnBrk="1" fontAlgn="auto" latinLnBrk="0" hangingPunct="1">
              <a:lnSpc>
                <a:spcPct val="100000"/>
              </a:lnSpc>
              <a:spcBef>
                <a:spcPct val="20000"/>
              </a:spcBef>
              <a:spcAft>
                <a:spcPts val="0"/>
              </a:spcAft>
              <a:buClrTx/>
              <a:buSzPct val="100000"/>
              <a:buFontTx/>
              <a:buNone/>
              <a:tabLst/>
              <a:defRPr/>
            </a:pPr>
            <a:endParaRPr kumimoji="0" lang="ru-RU"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endParaRPr>
          </a:p>
          <a:p>
            <a:pPr lvl="0" indent="457200" algn="just">
              <a:spcBef>
                <a:spcPct val="20000"/>
              </a:spcBef>
              <a:buSzPct val="100000"/>
              <a:defRPr/>
            </a:pPr>
            <a:r>
              <a:rPr lang="ru-RU" dirty="0">
                <a:latin typeface="Times New Roman" panose="02020603050405020304" pitchFamily="18" charset="0"/>
                <a:cs typeface="Times New Roman" panose="02020603050405020304" pitchFamily="18" charset="0"/>
              </a:rPr>
              <a:t>Маркировка такого вида указывает на то, что продукция не подлежит обязательной сертификации в РФ и на нее получен добровольный сертификат соответствия, о чем свидетельствует круговая надпись «Добровольная сертификация».</a:t>
            </a:r>
            <a:endParaRPr lang="ru-RU" b="1" dirty="0">
              <a:latin typeface="Times New Roman" pitchFamily="18" charset="0"/>
              <a:cs typeface="Times New Roman" pitchFamily="18" charset="0"/>
            </a:endParaRPr>
          </a:p>
          <a:p>
            <a:pPr marL="0" marR="0" lvl="0" indent="457200" algn="just" defTabSz="457200" rtl="0" eaLnBrk="1" fontAlgn="auto" latinLnBrk="0" hangingPunct="1">
              <a:lnSpc>
                <a:spcPct val="100000"/>
              </a:lnSpc>
              <a:spcBef>
                <a:spcPct val="20000"/>
              </a:spcBef>
              <a:spcAft>
                <a:spcPts val="0"/>
              </a:spcAft>
              <a:buClrTx/>
              <a:buSzPct val="100000"/>
              <a:buFontTx/>
              <a:buNone/>
              <a:tabLst/>
              <a:defRPr/>
            </a:pPr>
            <a:endParaRPr kumimoji="0" lang="ru-RU"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endParaRPr>
          </a:p>
          <a:p>
            <a:pPr marL="0" marR="0" lvl="0" indent="457200" algn="just" defTabSz="457200" rtl="0" eaLnBrk="1" fontAlgn="auto" latinLnBrk="0" hangingPunct="1">
              <a:lnSpc>
                <a:spcPct val="100000"/>
              </a:lnSpc>
              <a:spcBef>
                <a:spcPct val="20000"/>
              </a:spcBef>
              <a:spcAft>
                <a:spcPts val="0"/>
              </a:spcAft>
              <a:buClrTx/>
              <a:buSzPct val="100000"/>
              <a:buFontTx/>
              <a:buNone/>
              <a:tabLst/>
              <a:defRPr/>
            </a:pPr>
            <a:endParaRPr lang="ru-RU" b="1" dirty="0" smtClean="0">
              <a:latin typeface="Times New Roman" pitchFamily="18" charset="0"/>
              <a:cs typeface="Times New Roman" pitchFamily="18" charset="0"/>
            </a:endParaRPr>
          </a:p>
        </p:txBody>
      </p:sp>
      <p:pic>
        <p:nvPicPr>
          <p:cNvPr id="2" name="Рисунок 1"/>
          <p:cNvPicPr>
            <a:picLocks noChangeAspect="1"/>
          </p:cNvPicPr>
          <p:nvPr/>
        </p:nvPicPr>
        <p:blipFill>
          <a:blip r:embed="rId2"/>
          <a:stretch>
            <a:fillRect/>
          </a:stretch>
        </p:blipFill>
        <p:spPr>
          <a:xfrm>
            <a:off x="432075" y="368300"/>
            <a:ext cx="3215219" cy="4446812"/>
          </a:xfrm>
          <a:prstGeom prst="rect">
            <a:avLst/>
          </a:prstGeom>
        </p:spPr>
      </p:pic>
      <p:pic>
        <p:nvPicPr>
          <p:cNvPr id="5" name="Рисунок 4"/>
          <p:cNvPicPr>
            <a:picLocks noChangeAspect="1"/>
          </p:cNvPicPr>
          <p:nvPr/>
        </p:nvPicPr>
        <p:blipFill>
          <a:blip r:embed="rId3"/>
          <a:stretch>
            <a:fillRect/>
          </a:stretch>
        </p:blipFill>
        <p:spPr>
          <a:xfrm>
            <a:off x="5388558" y="889751"/>
            <a:ext cx="1974316" cy="1768243"/>
          </a:xfrm>
          <a:prstGeom prst="rect">
            <a:avLst/>
          </a:prstGeom>
        </p:spPr>
      </p:pic>
    </p:spTree>
    <p:extLst>
      <p:ext uri="{BB962C8B-B14F-4D97-AF65-F5344CB8AC3E}">
        <p14:creationId xmlns:p14="http://schemas.microsoft.com/office/powerpoint/2010/main" val="34732600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87394" y="4774168"/>
            <a:ext cx="537754" cy="369332"/>
          </a:xfrm>
          <a:prstGeom prst="rect">
            <a:avLst/>
          </a:prstGeom>
          <a:noFill/>
        </p:spPr>
        <p:txBody>
          <a:bodyPr wrap="square" rtlCol="0">
            <a:spAutoFit/>
          </a:bodyPr>
          <a:lstStyle/>
          <a:p>
            <a:r>
              <a:rPr lang="ru-RU" dirty="0" smtClean="0"/>
              <a:t>35</a:t>
            </a:r>
            <a:endParaRPr lang="ru-RU" dirty="0"/>
          </a:p>
        </p:txBody>
      </p:sp>
      <p:sp>
        <p:nvSpPr>
          <p:cNvPr id="7" name="Текст 7"/>
          <p:cNvSpPr txBox="1">
            <a:spLocks/>
          </p:cNvSpPr>
          <p:nvPr/>
        </p:nvSpPr>
        <p:spPr>
          <a:xfrm>
            <a:off x="397568" y="368300"/>
            <a:ext cx="8331200" cy="4405868"/>
          </a:xfrm>
          <a:prstGeom prst="rect">
            <a:avLst/>
          </a:prstGeom>
        </p:spPr>
        <p:txBody>
          <a:bodyPr vert="horz" lIns="91440" tIns="45720" rIns="91440" bIns="45720" rtlCol="0">
            <a:noAutofit/>
          </a:bodyPr>
          <a:lstStyle/>
          <a:p>
            <a:pPr indent="457200" algn="just">
              <a:spcBef>
                <a:spcPct val="20000"/>
              </a:spcBef>
              <a:buSzPct val="100000"/>
              <a:defRPr/>
            </a:pPr>
            <a:r>
              <a:rPr lang="ru-RU" dirty="0" smtClean="0">
                <a:latin typeface="Times New Roman" pitchFamily="18" charset="0"/>
                <a:cs typeface="Times New Roman" pitchFamily="18" charset="0"/>
              </a:rPr>
              <a:t>При добровольной сертификации орган сертификации:</a:t>
            </a:r>
          </a:p>
          <a:p>
            <a:pPr indent="457200" algn="just">
              <a:spcBef>
                <a:spcPct val="20000"/>
              </a:spcBef>
              <a:buSzPct val="100000"/>
              <a:defRPr/>
            </a:pPr>
            <a:endParaRPr lang="ru-RU" dirty="0" smtClean="0">
              <a:latin typeface="Times New Roman" pitchFamily="18" charset="0"/>
              <a:cs typeface="Times New Roman" pitchFamily="18" charset="0"/>
            </a:endParaRPr>
          </a:p>
          <a:p>
            <a:pPr algn="just" fontAlgn="base">
              <a:buFont typeface="Wingdings" pitchFamily="2" charset="2"/>
              <a:buChar char="Ø"/>
            </a:pPr>
            <a:r>
              <a:rPr lang="ru-RU" dirty="0" smtClean="0"/>
              <a:t> </a:t>
            </a:r>
            <a:r>
              <a:rPr lang="ru-RU" dirty="0" smtClean="0">
                <a:latin typeface="Times New Roman" pitchFamily="18" charset="0"/>
                <a:cs typeface="Times New Roman" pitchFamily="18" charset="0"/>
              </a:rPr>
              <a:t>осуществляет подтверждение соответствия объектов добровольного подтверждения соответствия;</a:t>
            </a:r>
          </a:p>
          <a:p>
            <a:pPr algn="just" fontAlgn="base">
              <a:buFont typeface="Wingdings" pitchFamily="2" charset="2"/>
              <a:buChar char="Ø"/>
            </a:pPr>
            <a:r>
              <a:rPr lang="ru-RU" dirty="0" smtClean="0">
                <a:latin typeface="Times New Roman" pitchFamily="18" charset="0"/>
                <a:cs typeface="Times New Roman" pitchFamily="18" charset="0"/>
              </a:rPr>
              <a:t> выдает сертификаты соответствия на объекты, прошедшие добровольную сертификацию;</a:t>
            </a:r>
          </a:p>
          <a:p>
            <a:pPr algn="just" fontAlgn="base">
              <a:buFont typeface="Wingdings" pitchFamily="2" charset="2"/>
              <a:buChar char="Ø"/>
            </a:pPr>
            <a:r>
              <a:rPr lang="ru-RU" dirty="0" smtClean="0">
                <a:latin typeface="Times New Roman" pitchFamily="18" charset="0"/>
                <a:cs typeface="Times New Roman" pitchFamily="18" charset="0"/>
              </a:rPr>
              <a:t> предоставляет заявителям право на применение знака соответствия, если применение знака соответствия предусмотрено соответствующей системой добровольной сертификации;</a:t>
            </a:r>
          </a:p>
          <a:p>
            <a:pPr algn="just" fontAlgn="base">
              <a:buFont typeface="Wingdings" pitchFamily="2" charset="2"/>
              <a:buChar char="Ø"/>
            </a:pPr>
            <a:r>
              <a:rPr lang="ru-RU" dirty="0" smtClean="0">
                <a:latin typeface="Times New Roman" pitchFamily="18" charset="0"/>
                <a:cs typeface="Times New Roman" pitchFamily="18" charset="0"/>
              </a:rPr>
              <a:t> приостанавливает или прекращает действие выданных им сертификатов соответствия.</a:t>
            </a:r>
          </a:p>
          <a:p>
            <a:pPr indent="457200" algn="just">
              <a:spcBef>
                <a:spcPct val="20000"/>
              </a:spcBef>
              <a:buSzPct val="100000"/>
              <a:defRPr/>
            </a:pPr>
            <a:endParaRPr lang="ru-RU" dirty="0" smtClean="0">
              <a:latin typeface="Times New Roman" pitchFamily="18" charset="0"/>
              <a:cs typeface="Times New Roman"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7"/>
          <p:cNvSpPr>
            <a:spLocks noGrp="1"/>
          </p:cNvSpPr>
          <p:nvPr>
            <p:ph type="body" sz="quarter" idx="10"/>
          </p:nvPr>
        </p:nvSpPr>
        <p:spPr>
          <a:xfrm>
            <a:off x="261257" y="317499"/>
            <a:ext cx="8543109" cy="4161735"/>
          </a:xfrm>
        </p:spPr>
        <p:txBody>
          <a:bodyPr>
            <a:noAutofit/>
          </a:bodyPr>
          <a:lstStyle/>
          <a:p>
            <a:pPr indent="457200" algn="just" fontAlgn="base"/>
            <a:r>
              <a:rPr lang="ru-RU" sz="1800" dirty="0" smtClean="0">
                <a:latin typeface="Times New Roman" pitchFamily="18" charset="0"/>
                <a:cs typeface="Times New Roman" pitchFamily="18" charset="0"/>
              </a:rPr>
              <a:t>Федеральный орган исполнительной власти по техническому регулированию ведет единый реестр зарегистрированных систем добровольной сертификации, содержащий сведения о юридических лицах и (или) об индивидуальных предпринимателях, создавших системы добровольной сертификации, о правилах функционирования систем добровольной сертификации, которыми предусмотрены положения пункта 2 настоящей статьи, знаках соответствия и порядке их применения. Федеральный орган исполнительной власти по техническому регулированию должен обеспечить доступность сведений, содержащихся в едином реестре зарегистрированных систем добровольной сертификации, заинтересованным лицам.</a:t>
            </a:r>
          </a:p>
          <a:p>
            <a:pPr indent="457200" algn="just" fontAlgn="base"/>
            <a:r>
              <a:rPr lang="ru-RU" sz="1800" dirty="0" smtClean="0">
                <a:latin typeface="Times New Roman" pitchFamily="18" charset="0"/>
                <a:cs typeface="Times New Roman" pitchFamily="18" charset="0"/>
              </a:rPr>
              <a:t>Порядок ведения единого реестра зарегистрированных систем добровольной сертификации и порядок предоставления сведений, содержащихся в этом реестре, устанавливаются федеральным органом исполнительной власти по техническому регулированию.</a:t>
            </a:r>
          </a:p>
          <a:p>
            <a:pPr indent="457200" algn="just"/>
            <a:endParaRPr lang="ru-RU" b="1" dirty="0" smtClean="0"/>
          </a:p>
        </p:txBody>
      </p:sp>
      <p:sp>
        <p:nvSpPr>
          <p:cNvPr id="6" name="TextBox 5"/>
          <p:cNvSpPr txBox="1"/>
          <p:nvPr/>
        </p:nvSpPr>
        <p:spPr>
          <a:xfrm>
            <a:off x="8587394" y="4774168"/>
            <a:ext cx="537754" cy="369332"/>
          </a:xfrm>
          <a:prstGeom prst="rect">
            <a:avLst/>
          </a:prstGeom>
          <a:noFill/>
        </p:spPr>
        <p:txBody>
          <a:bodyPr wrap="square" rtlCol="0">
            <a:spAutoFit/>
          </a:bodyPr>
          <a:lstStyle/>
          <a:p>
            <a:r>
              <a:rPr lang="ru-RU" dirty="0" smtClean="0"/>
              <a:t>32</a:t>
            </a:r>
            <a:endParaRPr lang="ru-RU"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52494" y="4774168"/>
            <a:ext cx="537754" cy="369332"/>
          </a:xfrm>
          <a:prstGeom prst="rect">
            <a:avLst/>
          </a:prstGeom>
          <a:noFill/>
        </p:spPr>
        <p:txBody>
          <a:bodyPr wrap="square" rtlCol="0">
            <a:spAutoFit/>
          </a:bodyPr>
          <a:lstStyle/>
          <a:p>
            <a:r>
              <a:rPr lang="ru-RU" dirty="0" smtClean="0"/>
              <a:t>36</a:t>
            </a:r>
            <a:endParaRPr lang="ru-RU" dirty="0"/>
          </a:p>
        </p:txBody>
      </p:sp>
      <p:sp>
        <p:nvSpPr>
          <p:cNvPr id="5" name="Текст 7"/>
          <p:cNvSpPr>
            <a:spLocks noGrp="1"/>
          </p:cNvSpPr>
          <p:nvPr>
            <p:ph type="body" sz="quarter" idx="10"/>
          </p:nvPr>
        </p:nvSpPr>
        <p:spPr>
          <a:xfrm>
            <a:off x="503584" y="215900"/>
            <a:ext cx="8357152" cy="4558268"/>
          </a:xfrm>
          <a:solidFill>
            <a:schemeClr val="bg1"/>
          </a:solidFill>
        </p:spPr>
        <p:txBody>
          <a:bodyPr>
            <a:noAutofit/>
          </a:bodyPr>
          <a:lstStyle/>
          <a:p>
            <a:pPr indent="457200" algn="just"/>
            <a:r>
              <a:rPr lang="ru-RU" sz="1800" b="1" dirty="0" smtClean="0">
                <a:latin typeface="Times New Roman" pitchFamily="18" charset="0"/>
                <a:cs typeface="Times New Roman" pitchFamily="18" charset="0"/>
              </a:rPr>
              <a:t>Обязательное подтверждение соответствия</a:t>
            </a:r>
          </a:p>
          <a:p>
            <a:pPr indent="457200" algn="just"/>
            <a:endParaRPr lang="ru-RU" sz="1800" b="1" dirty="0" smtClean="0">
              <a:latin typeface="Times New Roman" pitchFamily="18" charset="0"/>
              <a:cs typeface="Times New Roman" pitchFamily="18" charset="0"/>
            </a:endParaRPr>
          </a:p>
          <a:p>
            <a:pPr indent="457200" algn="just" fontAlgn="base">
              <a:spcBef>
                <a:spcPts val="0"/>
              </a:spcBef>
            </a:pPr>
            <a:r>
              <a:rPr lang="ru-RU" sz="1800" dirty="0" smtClean="0">
                <a:latin typeface="Times New Roman" pitchFamily="18" charset="0"/>
                <a:cs typeface="Times New Roman" pitchFamily="18" charset="0"/>
              </a:rPr>
              <a:t>Обязательное подтверждение соответствия проводится только в случаях, установленных соответствующим техническим регламентом, и исключительно на соответствие требованиям технического регламента.</a:t>
            </a:r>
          </a:p>
          <a:p>
            <a:pPr indent="457200" algn="just" fontAlgn="base">
              <a:spcBef>
                <a:spcPts val="0"/>
              </a:spcBef>
            </a:pPr>
            <a:r>
              <a:rPr lang="ru-RU" sz="1800" dirty="0" smtClean="0">
                <a:latin typeface="Times New Roman" pitchFamily="18" charset="0"/>
                <a:cs typeface="Times New Roman" pitchFamily="18" charset="0"/>
              </a:rPr>
              <a:t>Объектом обязательного подтверждения соответствия может быть только продукция, выпускаемая в обращение на территории Российской Федерации.</a:t>
            </a:r>
          </a:p>
          <a:p>
            <a:pPr indent="457200" algn="just" fontAlgn="base">
              <a:spcBef>
                <a:spcPts val="0"/>
              </a:spcBef>
            </a:pPr>
            <a:r>
              <a:rPr lang="ru-RU" sz="1800" dirty="0" smtClean="0">
                <a:latin typeface="Times New Roman" pitchFamily="18" charset="0"/>
                <a:cs typeface="Times New Roman" pitchFamily="18" charset="0"/>
              </a:rPr>
              <a:t>Форма и схемы обязательного подтверждения соответствия могут устанавливаться только техническим регламентом с учетом степени риска недостижения целей технических регламентов.</a:t>
            </a:r>
          </a:p>
          <a:p>
            <a:pPr indent="457200" algn="just"/>
            <a:endParaRPr lang="ru-RU" dirty="0" smtClean="0">
              <a:latin typeface="Times New Roman" pitchFamily="18" charset="0"/>
              <a:cs typeface="Times New Roman"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52494" y="4774168"/>
            <a:ext cx="537754" cy="369332"/>
          </a:xfrm>
          <a:prstGeom prst="rect">
            <a:avLst/>
          </a:prstGeom>
          <a:noFill/>
        </p:spPr>
        <p:txBody>
          <a:bodyPr wrap="square" rtlCol="0">
            <a:spAutoFit/>
          </a:bodyPr>
          <a:lstStyle/>
          <a:p>
            <a:r>
              <a:rPr lang="ru-RU" dirty="0" smtClean="0"/>
              <a:t>37</a:t>
            </a:r>
            <a:endParaRPr lang="ru-RU" dirty="0"/>
          </a:p>
        </p:txBody>
      </p:sp>
      <p:sp>
        <p:nvSpPr>
          <p:cNvPr id="5" name="Текст 7"/>
          <p:cNvSpPr>
            <a:spLocks noGrp="1"/>
          </p:cNvSpPr>
          <p:nvPr>
            <p:ph type="body" sz="quarter" idx="10"/>
          </p:nvPr>
        </p:nvSpPr>
        <p:spPr>
          <a:xfrm>
            <a:off x="424070" y="348420"/>
            <a:ext cx="8328424" cy="4558268"/>
          </a:xfrm>
          <a:solidFill>
            <a:schemeClr val="bg1"/>
          </a:solidFill>
        </p:spPr>
        <p:txBody>
          <a:bodyPr>
            <a:noAutofit/>
          </a:bodyPr>
          <a:lstStyle/>
          <a:p>
            <a:pPr indent="457200" algn="just" fontAlgn="base">
              <a:spcBef>
                <a:spcPts val="0"/>
              </a:spcBef>
            </a:pPr>
            <a:r>
              <a:rPr lang="ru-RU" sz="1800" dirty="0" smtClean="0">
                <a:latin typeface="Times New Roman" pitchFamily="18" charset="0"/>
                <a:cs typeface="Times New Roman" pitchFamily="18" charset="0"/>
              </a:rPr>
              <a:t>Декларация о соответствии и сертификат соответствия имеют равную юридическую силу и действуют на всей территории Российской Федерации в отношении каждой единицы продукции, выпускаемой в обращение на территории Российской Федерации во время действия декларации о соответствии или сертификата соответствия, в течение срока годности или срока службы продукции, установленных в соответствии с законодательством Российской Федерации.</a:t>
            </a:r>
          </a:p>
          <a:p>
            <a:pPr indent="457200" algn="just" fontAlgn="base">
              <a:spcBef>
                <a:spcPts val="0"/>
              </a:spcBef>
            </a:pPr>
            <a:r>
              <a:rPr lang="ru-RU" sz="1800" dirty="0" smtClean="0">
                <a:latin typeface="Times New Roman" pitchFamily="18" charset="0"/>
                <a:cs typeface="Times New Roman" pitchFamily="18" charset="0"/>
              </a:rPr>
              <a:t>Работы по обязательному подтверждению соответствия подлежат оплате на основании договора с заявителем. Стоимость работ по обязательному подтверждению соответствия продукции определяется независимо от страны и (или) места ее происхождения, а также лиц, которые являются заявителями. </a:t>
            </a:r>
          </a:p>
          <a:p>
            <a:pPr indent="457200" algn="just"/>
            <a:endParaRPr lang="ru-RU" dirty="0" smtClean="0">
              <a:latin typeface="Times New Roman" pitchFamily="18" charset="0"/>
              <a:cs typeface="Times New Roman"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7"/>
          <p:cNvSpPr>
            <a:spLocks noGrp="1"/>
          </p:cNvSpPr>
          <p:nvPr>
            <p:ph type="body" sz="quarter" idx="10"/>
          </p:nvPr>
        </p:nvSpPr>
        <p:spPr>
          <a:xfrm>
            <a:off x="228600" y="279400"/>
            <a:ext cx="8331200" cy="4364446"/>
          </a:xfrm>
          <a:solidFill>
            <a:schemeClr val="bg1"/>
          </a:solidFill>
        </p:spPr>
        <p:txBody>
          <a:bodyPr>
            <a:noAutofit/>
          </a:bodyPr>
          <a:lstStyle/>
          <a:p>
            <a:pPr indent="457200" algn="just"/>
            <a:r>
              <a:rPr lang="ru-RU" sz="1800" b="1" dirty="0" smtClean="0">
                <a:latin typeface="Times New Roman" pitchFamily="18" charset="0"/>
                <a:cs typeface="Times New Roman" pitchFamily="18" charset="0"/>
              </a:rPr>
              <a:t>Обязательная сертификация</a:t>
            </a:r>
          </a:p>
          <a:p>
            <a:pPr indent="457200" algn="just"/>
            <a:endParaRPr lang="ru-RU" sz="1800" b="1" dirty="0" smtClean="0">
              <a:latin typeface="Times New Roman" pitchFamily="18" charset="0"/>
              <a:cs typeface="Times New Roman" pitchFamily="18" charset="0"/>
            </a:endParaRPr>
          </a:p>
          <a:p>
            <a:pPr indent="457200" algn="just">
              <a:spcBef>
                <a:spcPts val="0"/>
              </a:spcBef>
            </a:pPr>
            <a:r>
              <a:rPr lang="ru-RU" sz="1800" dirty="0" smtClean="0">
                <a:latin typeface="Times New Roman" pitchFamily="18" charset="0"/>
                <a:cs typeface="Times New Roman" pitchFamily="18" charset="0"/>
              </a:rPr>
              <a:t>Обязательная сертификация осуществляется органом по сертификации на основании договора с заявителем. Схемы сертификации, применяемые для сертификации определенных видов продукции, устанавливаются соответствующим техническим регламентом. Круг заявителей устанавливается соответствующим техническим регламентом. </a:t>
            </a:r>
          </a:p>
          <a:p>
            <a:pPr indent="457200" algn="just">
              <a:spcBef>
                <a:spcPts val="0"/>
              </a:spcBef>
            </a:pPr>
            <a:r>
              <a:rPr lang="ru-RU" sz="1800" dirty="0" smtClean="0">
                <a:latin typeface="Times New Roman" pitchFamily="18" charset="0"/>
                <a:cs typeface="Times New Roman" pitchFamily="18" charset="0"/>
              </a:rPr>
              <a:t>Соответствие продукции требованиям технических регламентов  подтверждается сертификатом соответствия, выдаваемом заявителю органом сертификации.</a:t>
            </a:r>
          </a:p>
          <a:p>
            <a:pPr indent="457200" algn="just"/>
            <a:endParaRPr lang="ru-RU" dirty="0" smtClean="0">
              <a:latin typeface="Times New Roman" pitchFamily="18" charset="0"/>
              <a:cs typeface="Times New Roman" pitchFamily="18" charset="0"/>
            </a:endParaRPr>
          </a:p>
        </p:txBody>
      </p:sp>
      <p:sp>
        <p:nvSpPr>
          <p:cNvPr id="8" name="TextBox 7"/>
          <p:cNvSpPr txBox="1"/>
          <p:nvPr/>
        </p:nvSpPr>
        <p:spPr>
          <a:xfrm>
            <a:off x="8559800" y="4826000"/>
            <a:ext cx="584200" cy="369332"/>
          </a:xfrm>
          <a:prstGeom prst="rect">
            <a:avLst/>
          </a:prstGeom>
          <a:noFill/>
        </p:spPr>
        <p:txBody>
          <a:bodyPr wrap="square" rtlCol="0">
            <a:spAutoFit/>
          </a:bodyPr>
          <a:lstStyle/>
          <a:p>
            <a:r>
              <a:rPr lang="ru-RU" dirty="0" smtClean="0"/>
              <a:t>35</a:t>
            </a:r>
            <a:endParaRPr lang="ru-RU"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7"/>
          <p:cNvSpPr>
            <a:spLocks noGrp="1"/>
          </p:cNvSpPr>
          <p:nvPr>
            <p:ph type="body" sz="quarter" idx="10"/>
          </p:nvPr>
        </p:nvSpPr>
        <p:spPr>
          <a:xfrm>
            <a:off x="3622431" y="93872"/>
            <a:ext cx="5256526" cy="4864100"/>
          </a:xfrm>
          <a:solidFill>
            <a:schemeClr val="bg1"/>
          </a:solidFill>
        </p:spPr>
        <p:txBody>
          <a:bodyPr>
            <a:noAutofit/>
          </a:bodyPr>
          <a:lstStyle/>
          <a:p>
            <a:pPr indent="457200" algn="just"/>
            <a:r>
              <a:rPr lang="ru-RU" sz="1800" b="1" dirty="0" smtClean="0">
                <a:latin typeface="Times New Roman" pitchFamily="18" charset="0"/>
                <a:cs typeface="Times New Roman" pitchFamily="18" charset="0"/>
              </a:rPr>
              <a:t>Знак обязательной сертификации</a:t>
            </a:r>
          </a:p>
          <a:p>
            <a:pPr indent="457200" algn="just"/>
            <a:endParaRPr lang="ru-RU" sz="1800" b="1" dirty="0">
              <a:latin typeface="Times New Roman" pitchFamily="18" charset="0"/>
              <a:cs typeface="Times New Roman" pitchFamily="18" charset="0"/>
            </a:endParaRPr>
          </a:p>
          <a:p>
            <a:pPr indent="457200" algn="just"/>
            <a:endParaRPr lang="ru-RU" sz="1800" b="1" dirty="0" smtClean="0">
              <a:latin typeface="Times New Roman" pitchFamily="18" charset="0"/>
              <a:cs typeface="Times New Roman" pitchFamily="18" charset="0"/>
            </a:endParaRPr>
          </a:p>
          <a:p>
            <a:pPr indent="457200" algn="just"/>
            <a:endParaRPr lang="ru-RU" sz="1800" b="1" dirty="0">
              <a:latin typeface="Times New Roman" pitchFamily="18" charset="0"/>
              <a:cs typeface="Times New Roman" pitchFamily="18" charset="0"/>
            </a:endParaRPr>
          </a:p>
          <a:p>
            <a:pPr indent="457200" algn="just"/>
            <a:endParaRPr lang="ru-RU" sz="1800" b="1" dirty="0" smtClean="0">
              <a:latin typeface="Times New Roman" pitchFamily="18" charset="0"/>
              <a:cs typeface="Times New Roman" pitchFamily="18" charset="0"/>
            </a:endParaRPr>
          </a:p>
          <a:p>
            <a:pPr indent="457200" algn="just"/>
            <a:endParaRPr lang="ru-RU" sz="1800" b="1" dirty="0" smtClean="0">
              <a:latin typeface="Times New Roman" pitchFamily="18" charset="0"/>
              <a:cs typeface="Times New Roman" pitchFamily="18" charset="0"/>
            </a:endParaRPr>
          </a:p>
          <a:p>
            <a:pPr indent="457200" algn="just"/>
            <a:endParaRPr lang="ru-RU" sz="1800" b="1" dirty="0">
              <a:latin typeface="Times New Roman" pitchFamily="18" charset="0"/>
              <a:cs typeface="Times New Roman" pitchFamily="18" charset="0"/>
            </a:endParaRPr>
          </a:p>
          <a:p>
            <a:pPr indent="457200" algn="just"/>
            <a:r>
              <a:rPr lang="ru-RU" sz="1800" dirty="0">
                <a:latin typeface="Times New Roman" pitchFamily="18" charset="0"/>
                <a:cs typeface="Times New Roman" pitchFamily="18" charset="0"/>
              </a:rPr>
              <a:t>Этот знак соответствия ставится на продукцию, для которой была проведена процедура обязательной сертификации. Отличительной особенностью знака является информация о сертификационном органе, выдавшем сертификат соответствия. Эти сведения указывают под графическим изображением знака РСТ.</a:t>
            </a:r>
          </a:p>
          <a:p>
            <a:pPr algn="just"/>
            <a:r>
              <a:rPr lang="ru-RU" sz="1800" dirty="0"/>
              <a:t/>
            </a:r>
            <a:br>
              <a:rPr lang="ru-RU" sz="1800" dirty="0"/>
            </a:br>
            <a:endParaRPr lang="ru-RU" sz="1800" dirty="0" smtClean="0">
              <a:latin typeface="Times New Roman" pitchFamily="18" charset="0"/>
              <a:cs typeface="Times New Roman" pitchFamily="18" charset="0"/>
            </a:endParaRPr>
          </a:p>
        </p:txBody>
      </p:sp>
      <p:sp>
        <p:nvSpPr>
          <p:cNvPr id="8" name="TextBox 7"/>
          <p:cNvSpPr txBox="1"/>
          <p:nvPr/>
        </p:nvSpPr>
        <p:spPr>
          <a:xfrm>
            <a:off x="8559800" y="4826000"/>
            <a:ext cx="584200" cy="369332"/>
          </a:xfrm>
          <a:prstGeom prst="rect">
            <a:avLst/>
          </a:prstGeom>
          <a:noFill/>
        </p:spPr>
        <p:txBody>
          <a:bodyPr wrap="square" rtlCol="0">
            <a:spAutoFit/>
          </a:bodyPr>
          <a:lstStyle/>
          <a:p>
            <a:r>
              <a:rPr lang="ru-RU" dirty="0" smtClean="0"/>
              <a:t>36</a:t>
            </a:r>
            <a:endParaRPr lang="ru-RU" dirty="0"/>
          </a:p>
        </p:txBody>
      </p:sp>
      <p:pic>
        <p:nvPicPr>
          <p:cNvPr id="2" name="Рисунок 1"/>
          <p:cNvPicPr>
            <a:picLocks noChangeAspect="1"/>
          </p:cNvPicPr>
          <p:nvPr/>
        </p:nvPicPr>
        <p:blipFill>
          <a:blip r:embed="rId2"/>
          <a:stretch>
            <a:fillRect/>
          </a:stretch>
        </p:blipFill>
        <p:spPr>
          <a:xfrm>
            <a:off x="50426" y="182879"/>
            <a:ext cx="3384334" cy="4584493"/>
          </a:xfrm>
          <a:prstGeom prst="rect">
            <a:avLst/>
          </a:prstGeom>
        </p:spPr>
      </p:pic>
      <p:pic>
        <p:nvPicPr>
          <p:cNvPr id="4" name="Рисунок 3"/>
          <p:cNvPicPr>
            <a:picLocks noChangeAspect="1"/>
          </p:cNvPicPr>
          <p:nvPr/>
        </p:nvPicPr>
        <p:blipFill>
          <a:blip r:embed="rId3"/>
          <a:stretch>
            <a:fillRect/>
          </a:stretch>
        </p:blipFill>
        <p:spPr>
          <a:xfrm>
            <a:off x="5394890" y="605298"/>
            <a:ext cx="1514686" cy="168616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7"/>
          <p:cNvSpPr>
            <a:spLocks noGrp="1"/>
          </p:cNvSpPr>
          <p:nvPr>
            <p:ph type="body" sz="quarter" idx="10"/>
          </p:nvPr>
        </p:nvSpPr>
        <p:spPr>
          <a:xfrm>
            <a:off x="330592" y="93872"/>
            <a:ext cx="8548366" cy="4864100"/>
          </a:xfrm>
          <a:solidFill>
            <a:schemeClr val="bg1"/>
          </a:solidFill>
        </p:spPr>
        <p:txBody>
          <a:bodyPr>
            <a:noAutofit/>
          </a:bodyPr>
          <a:lstStyle/>
          <a:p>
            <a:pPr indent="457200" algn="just"/>
            <a:r>
              <a:rPr lang="ru-RU" sz="1400" b="1" dirty="0">
                <a:latin typeface="Times New Roman" pitchFamily="18" charset="0"/>
                <a:cs typeface="Times New Roman" pitchFamily="18" charset="0"/>
              </a:rPr>
              <a:t>Перечень продукции для обязательной </a:t>
            </a:r>
            <a:r>
              <a:rPr lang="ru-RU" sz="1400" b="1" dirty="0" smtClean="0">
                <a:latin typeface="Times New Roman" pitchFamily="18" charset="0"/>
                <a:cs typeface="Times New Roman" pitchFamily="18" charset="0"/>
              </a:rPr>
              <a:t>сертификации</a:t>
            </a:r>
            <a:endParaRPr lang="ru-RU" sz="1400" b="1" dirty="0" smtClean="0"/>
          </a:p>
          <a:p>
            <a:pPr marL="171450" indent="-171450" algn="just">
              <a:buFont typeface="Arial" panose="020B0604020202020204" pitchFamily="34" charset="0"/>
              <a:buChar char="•"/>
            </a:pPr>
            <a:r>
              <a:rPr lang="ru-RU" sz="1400" dirty="0" smtClean="0">
                <a:latin typeface="Times New Roman" pitchFamily="18" charset="0"/>
                <a:cs typeface="Times New Roman" pitchFamily="18" charset="0"/>
              </a:rPr>
              <a:t>продукция, </a:t>
            </a:r>
            <a:r>
              <a:rPr lang="ru-RU" sz="1400" dirty="0">
                <a:latin typeface="Times New Roman" pitchFamily="18" charset="0"/>
                <a:cs typeface="Times New Roman" pitchFamily="18" charset="0"/>
              </a:rPr>
              <a:t>оборудование, электрооборудование, машины, инструмент, крепёж, подшипники, провода контактной сети для железных дорог (путей, подвижного состава) сам подвижной состав; </a:t>
            </a:r>
            <a:endParaRPr lang="ru-RU" sz="1400" dirty="0" smtClean="0">
              <a:latin typeface="Times New Roman" pitchFamily="18" charset="0"/>
              <a:cs typeface="Times New Roman" pitchFamily="18" charset="0"/>
            </a:endParaRPr>
          </a:p>
          <a:p>
            <a:pPr marL="171450" indent="-171450" algn="just">
              <a:buFont typeface="Arial" panose="020B0604020202020204" pitchFamily="34" charset="0"/>
              <a:buChar char="•"/>
            </a:pPr>
            <a:r>
              <a:rPr lang="ru-RU" sz="1400" dirty="0" smtClean="0">
                <a:latin typeface="Times New Roman" pitchFamily="18" charset="0"/>
                <a:cs typeface="Times New Roman" pitchFamily="18" charset="0"/>
              </a:rPr>
              <a:t>электрооборудование </a:t>
            </a:r>
            <a:r>
              <a:rPr lang="ru-RU" sz="1400" dirty="0">
                <a:latin typeface="Times New Roman" pitchFamily="18" charset="0"/>
                <a:cs typeface="Times New Roman" pitchFamily="18" charset="0"/>
              </a:rPr>
              <a:t>взрывозащищенное и рудничное; </a:t>
            </a:r>
            <a:endParaRPr lang="ru-RU" sz="1400" dirty="0" smtClean="0">
              <a:latin typeface="Times New Roman" pitchFamily="18" charset="0"/>
              <a:cs typeface="Times New Roman" pitchFamily="18" charset="0"/>
            </a:endParaRPr>
          </a:p>
          <a:p>
            <a:pPr marL="171450" indent="-171450" algn="just">
              <a:buFont typeface="Arial" panose="020B0604020202020204" pitchFamily="34" charset="0"/>
              <a:buChar char="•"/>
            </a:pPr>
            <a:r>
              <a:rPr lang="ru-RU" sz="1400" dirty="0" smtClean="0">
                <a:latin typeface="Times New Roman" pitchFamily="18" charset="0"/>
                <a:cs typeface="Times New Roman" pitchFamily="18" charset="0"/>
              </a:rPr>
              <a:t>трубы </a:t>
            </a:r>
            <a:r>
              <a:rPr lang="ru-RU" sz="1400" dirty="0">
                <a:latin typeface="Times New Roman" pitchFamily="18" charset="0"/>
                <a:cs typeface="Times New Roman" pitchFamily="18" charset="0"/>
              </a:rPr>
              <a:t>полиэтиленовые; </a:t>
            </a:r>
            <a:endParaRPr lang="ru-RU" sz="1400" dirty="0" smtClean="0">
              <a:latin typeface="Times New Roman" pitchFamily="18" charset="0"/>
              <a:cs typeface="Times New Roman" pitchFamily="18" charset="0"/>
            </a:endParaRPr>
          </a:p>
          <a:p>
            <a:pPr marL="171450" indent="-171450" algn="just">
              <a:buFont typeface="Arial" panose="020B0604020202020204" pitchFamily="34" charset="0"/>
              <a:buChar char="•"/>
            </a:pPr>
            <a:r>
              <a:rPr lang="ru-RU" sz="1400" dirty="0" smtClean="0">
                <a:latin typeface="Times New Roman" pitchFamily="18" charset="0"/>
                <a:cs typeface="Times New Roman" pitchFamily="18" charset="0"/>
              </a:rPr>
              <a:t>емкости</a:t>
            </a:r>
            <a:r>
              <a:rPr lang="ru-RU" sz="1400" dirty="0">
                <a:latin typeface="Times New Roman" pitchFamily="18" charset="0"/>
                <a:cs typeface="Times New Roman" pitchFamily="18" charset="0"/>
              </a:rPr>
              <a:t>, армированные стеклопластиком, для сжатых и сжиженных газов; </a:t>
            </a:r>
            <a:endParaRPr lang="ru-RU" sz="1400" dirty="0" smtClean="0">
              <a:latin typeface="Times New Roman" pitchFamily="18" charset="0"/>
              <a:cs typeface="Times New Roman" pitchFamily="18" charset="0"/>
            </a:endParaRPr>
          </a:p>
          <a:p>
            <a:pPr marL="171450" indent="-171450" algn="just">
              <a:buFont typeface="Arial" panose="020B0604020202020204" pitchFamily="34" charset="0"/>
              <a:buChar char="•"/>
            </a:pPr>
            <a:r>
              <a:rPr lang="ru-RU" sz="1400" dirty="0" smtClean="0">
                <a:latin typeface="Times New Roman" pitchFamily="18" charset="0"/>
                <a:cs typeface="Times New Roman" pitchFamily="18" charset="0"/>
              </a:rPr>
              <a:t>цемент</a:t>
            </a:r>
            <a:r>
              <a:rPr lang="ru-RU" sz="1400" dirty="0">
                <a:latin typeface="Times New Roman" pitchFamily="18" charset="0"/>
                <a:cs typeface="Times New Roman" pitchFamily="18" charset="0"/>
              </a:rPr>
              <a:t>; </a:t>
            </a:r>
            <a:endParaRPr lang="ru-RU" sz="1400" dirty="0" smtClean="0">
              <a:latin typeface="Times New Roman" pitchFamily="18" charset="0"/>
              <a:cs typeface="Times New Roman" pitchFamily="18" charset="0"/>
            </a:endParaRPr>
          </a:p>
          <a:p>
            <a:pPr marL="171450" indent="-171450" algn="just">
              <a:buFont typeface="Arial" panose="020B0604020202020204" pitchFamily="34" charset="0"/>
              <a:buChar char="•"/>
            </a:pPr>
            <a:r>
              <a:rPr lang="ru-RU" sz="1400" dirty="0" smtClean="0">
                <a:latin typeface="Times New Roman" pitchFamily="18" charset="0"/>
                <a:cs typeface="Times New Roman" pitchFamily="18" charset="0"/>
              </a:rPr>
              <a:t>высоковольтная </a:t>
            </a:r>
            <a:r>
              <a:rPr lang="ru-RU" sz="1400" dirty="0">
                <a:latin typeface="Times New Roman" pitchFamily="18" charset="0"/>
                <a:cs typeface="Times New Roman" pitchFamily="18" charset="0"/>
              </a:rPr>
              <a:t>электрическая аппаратура; </a:t>
            </a:r>
            <a:endParaRPr lang="ru-RU" sz="1400" dirty="0" smtClean="0">
              <a:latin typeface="Times New Roman" pitchFamily="18" charset="0"/>
              <a:cs typeface="Times New Roman" pitchFamily="18" charset="0"/>
            </a:endParaRPr>
          </a:p>
          <a:p>
            <a:pPr marL="171450" indent="-171450" algn="just">
              <a:buFont typeface="Arial" panose="020B0604020202020204" pitchFamily="34" charset="0"/>
              <a:buChar char="•"/>
            </a:pPr>
            <a:r>
              <a:rPr lang="ru-RU" sz="1400" dirty="0" smtClean="0">
                <a:latin typeface="Times New Roman" pitchFamily="18" charset="0"/>
                <a:cs typeface="Times New Roman" pitchFamily="18" charset="0"/>
              </a:rPr>
              <a:t>кабели </a:t>
            </a:r>
            <a:r>
              <a:rPr lang="ru-RU" sz="1400" dirty="0">
                <a:latin typeface="Times New Roman" pitchFamily="18" charset="0"/>
                <a:cs typeface="Times New Roman" pitchFamily="18" charset="0"/>
              </a:rPr>
              <a:t>силовые для нестационарной прокладки на напряжение свыше 1 </a:t>
            </a:r>
            <a:r>
              <a:rPr lang="ru-RU" sz="1400" dirty="0" err="1">
                <a:latin typeface="Times New Roman" pitchFamily="18" charset="0"/>
                <a:cs typeface="Times New Roman" pitchFamily="18" charset="0"/>
              </a:rPr>
              <a:t>кВ</a:t>
            </a:r>
            <a:r>
              <a:rPr lang="ru-RU" sz="1400" dirty="0">
                <a:latin typeface="Times New Roman" pitchFamily="18" charset="0"/>
                <a:cs typeface="Times New Roman" pitchFamily="18" charset="0"/>
              </a:rPr>
              <a:t>; </a:t>
            </a:r>
            <a:endParaRPr lang="ru-RU" sz="1400" dirty="0" smtClean="0">
              <a:latin typeface="Times New Roman" pitchFamily="18" charset="0"/>
              <a:cs typeface="Times New Roman" pitchFamily="18" charset="0"/>
            </a:endParaRPr>
          </a:p>
          <a:p>
            <a:pPr marL="171450" indent="-171450" algn="just">
              <a:buFont typeface="Arial" panose="020B0604020202020204" pitchFamily="34" charset="0"/>
              <a:buChar char="•"/>
            </a:pPr>
            <a:r>
              <a:rPr lang="ru-RU" sz="1400" dirty="0" smtClean="0">
                <a:latin typeface="Times New Roman" pitchFamily="18" charset="0"/>
                <a:cs typeface="Times New Roman" pitchFamily="18" charset="0"/>
              </a:rPr>
              <a:t>приборы </a:t>
            </a:r>
            <a:r>
              <a:rPr lang="ru-RU" sz="1400" dirty="0">
                <a:latin typeface="Times New Roman" pitchFamily="18" charset="0"/>
                <a:cs typeface="Times New Roman" pitchFamily="18" charset="0"/>
              </a:rPr>
              <a:t>неразрушающего контроля; </a:t>
            </a:r>
            <a:endParaRPr lang="ru-RU" sz="1400" dirty="0" smtClean="0">
              <a:latin typeface="Times New Roman" pitchFamily="18" charset="0"/>
              <a:cs typeface="Times New Roman" pitchFamily="18" charset="0"/>
            </a:endParaRPr>
          </a:p>
          <a:p>
            <a:pPr marL="171450" indent="-171450" algn="just">
              <a:buFont typeface="Arial" panose="020B0604020202020204" pitchFamily="34" charset="0"/>
              <a:buChar char="•"/>
            </a:pPr>
            <a:r>
              <a:rPr lang="ru-RU" sz="1400" dirty="0" smtClean="0">
                <a:latin typeface="Times New Roman" pitchFamily="18" charset="0"/>
                <a:cs typeface="Times New Roman" pitchFamily="18" charset="0"/>
              </a:rPr>
              <a:t>устройства</a:t>
            </a:r>
            <a:r>
              <a:rPr lang="ru-RU" sz="1400" dirty="0">
                <a:latin typeface="Times New Roman" pitchFamily="18" charset="0"/>
                <a:cs typeface="Times New Roman" pitchFamily="18" charset="0"/>
              </a:rPr>
              <a:t>, блоки и узлы электронно-физические функциональные ядерные и радиоизотопные; </a:t>
            </a:r>
          </a:p>
          <a:p>
            <a:pPr marL="171450" indent="-171450" algn="just">
              <a:buFont typeface="Arial" panose="020B0604020202020204" pitchFamily="34" charset="0"/>
              <a:buChar char="•"/>
            </a:pPr>
            <a:r>
              <a:rPr lang="ru-RU" sz="1400" dirty="0" smtClean="0">
                <a:latin typeface="Times New Roman" pitchFamily="18" charset="0"/>
                <a:cs typeface="Times New Roman" pitchFamily="18" charset="0"/>
              </a:rPr>
              <a:t>приборы</a:t>
            </a:r>
            <a:r>
              <a:rPr lang="ru-RU" sz="1400" dirty="0">
                <a:latin typeface="Times New Roman" pitchFamily="18" charset="0"/>
                <a:cs typeface="Times New Roman" pitchFamily="18" charset="0"/>
              </a:rPr>
              <a:t>, установки, системы для измерения и контроля ионизирующих излучений; </a:t>
            </a:r>
            <a:endParaRPr lang="ru-RU" sz="1400" dirty="0" smtClean="0">
              <a:latin typeface="Times New Roman" pitchFamily="18" charset="0"/>
              <a:cs typeface="Times New Roman" pitchFamily="18" charset="0"/>
            </a:endParaRPr>
          </a:p>
          <a:p>
            <a:pPr marL="171450" indent="-171450" algn="just">
              <a:buFont typeface="Arial" panose="020B0604020202020204" pitchFamily="34" charset="0"/>
              <a:buChar char="•"/>
            </a:pPr>
            <a:r>
              <a:rPr lang="ru-RU" sz="1400" dirty="0" smtClean="0">
                <a:latin typeface="Times New Roman" pitchFamily="18" charset="0"/>
                <a:cs typeface="Times New Roman" pitchFamily="18" charset="0"/>
              </a:rPr>
              <a:t>стекло </a:t>
            </a:r>
            <a:r>
              <a:rPr lang="ru-RU" sz="1400" dirty="0">
                <a:latin typeface="Times New Roman" pitchFamily="18" charset="0"/>
                <a:cs typeface="Times New Roman" pitchFamily="18" charset="0"/>
              </a:rPr>
              <a:t>и стеклопакеты для наземного транспорта (кроме используемого для колесных транспортных средств); </a:t>
            </a:r>
            <a:endParaRPr lang="ru-RU" sz="1400" dirty="0" smtClean="0">
              <a:latin typeface="Times New Roman" pitchFamily="18" charset="0"/>
              <a:cs typeface="Times New Roman" pitchFamily="18" charset="0"/>
            </a:endParaRPr>
          </a:p>
          <a:p>
            <a:pPr marL="171450" indent="-171450" algn="just">
              <a:buFont typeface="Arial" panose="020B0604020202020204" pitchFamily="34" charset="0"/>
              <a:buChar char="•"/>
            </a:pPr>
            <a:r>
              <a:rPr lang="ru-RU" sz="1400" dirty="0" smtClean="0">
                <a:latin typeface="Times New Roman" pitchFamily="18" charset="0"/>
                <a:cs typeface="Times New Roman" pitchFamily="18" charset="0"/>
              </a:rPr>
              <a:t>эксплуатационное </a:t>
            </a:r>
            <a:r>
              <a:rPr lang="ru-RU" sz="1400" dirty="0">
                <a:latin typeface="Times New Roman" pitchFamily="18" charset="0"/>
                <a:cs typeface="Times New Roman" pitchFamily="18" charset="0"/>
              </a:rPr>
              <a:t>оборудование для атомных электростанций; </a:t>
            </a:r>
            <a:endParaRPr lang="ru-RU" sz="1400" dirty="0" smtClean="0">
              <a:latin typeface="Times New Roman" pitchFamily="18" charset="0"/>
              <a:cs typeface="Times New Roman" pitchFamily="18" charset="0"/>
            </a:endParaRPr>
          </a:p>
          <a:p>
            <a:pPr marL="171450" indent="-171450" algn="just">
              <a:buFont typeface="Arial" panose="020B0604020202020204" pitchFamily="34" charset="0"/>
              <a:buChar char="•"/>
            </a:pPr>
            <a:r>
              <a:rPr lang="ru-RU" sz="1400" dirty="0" smtClean="0">
                <a:latin typeface="Times New Roman" pitchFamily="18" charset="0"/>
                <a:cs typeface="Times New Roman" pitchFamily="18" charset="0"/>
              </a:rPr>
              <a:t>насосы </a:t>
            </a:r>
            <a:r>
              <a:rPr lang="ru-RU" sz="1400" dirty="0">
                <a:latin typeface="Times New Roman" pitchFamily="18" charset="0"/>
                <a:cs typeface="Times New Roman" pitchFamily="18" charset="0"/>
              </a:rPr>
              <a:t>для ядерных установок и радиохимического производства</a:t>
            </a:r>
            <a:r>
              <a:rPr lang="ru-RU" sz="1400" dirty="0" smtClean="0">
                <a:latin typeface="Times New Roman" pitchFamily="18" charset="0"/>
                <a:cs typeface="Times New Roman" pitchFamily="18" charset="0"/>
              </a:rPr>
              <a:t>;</a:t>
            </a:r>
          </a:p>
          <a:p>
            <a:pPr marL="171450" indent="-171450" algn="just">
              <a:buFont typeface="Arial" panose="020B0604020202020204" pitchFamily="34" charset="0"/>
              <a:buChar char="•"/>
            </a:pPr>
            <a:r>
              <a:rPr lang="ru-RU" sz="1400" dirty="0" smtClean="0">
                <a:latin typeface="Times New Roman" pitchFamily="18" charset="0"/>
                <a:cs typeface="Times New Roman" pitchFamily="18" charset="0"/>
              </a:rPr>
              <a:t>радиационные </a:t>
            </a:r>
            <a:r>
              <a:rPr lang="ru-RU" sz="1400" dirty="0">
                <a:latin typeface="Times New Roman" pitchFamily="18" charset="0"/>
                <a:cs typeface="Times New Roman" pitchFamily="18" charset="0"/>
              </a:rPr>
              <a:t>системы и изотопная продукция; </a:t>
            </a:r>
            <a:endParaRPr lang="ru-RU" sz="1400" dirty="0" smtClean="0">
              <a:latin typeface="Times New Roman" pitchFamily="18" charset="0"/>
              <a:cs typeface="Times New Roman" pitchFamily="18" charset="0"/>
            </a:endParaRPr>
          </a:p>
          <a:p>
            <a:pPr marL="171450" indent="-171450" algn="just">
              <a:buFont typeface="Arial" panose="020B0604020202020204" pitchFamily="34" charset="0"/>
              <a:buChar char="•"/>
            </a:pPr>
            <a:r>
              <a:rPr lang="ru-RU" sz="1400" dirty="0" smtClean="0">
                <a:latin typeface="Times New Roman" pitchFamily="18" charset="0"/>
                <a:cs typeface="Times New Roman" pitchFamily="18" charset="0"/>
              </a:rPr>
              <a:t>оружие </a:t>
            </a:r>
            <a:r>
              <a:rPr lang="ru-RU" sz="1400" dirty="0">
                <a:latin typeface="Times New Roman" pitchFamily="18" charset="0"/>
                <a:cs typeface="Times New Roman" pitchFamily="18" charset="0"/>
              </a:rPr>
              <a:t>(спортивное, самообороны, охотничье, служебное, сигнальное и др.) и патроны к нему, ножи; </a:t>
            </a:r>
            <a:endParaRPr lang="ru-RU" sz="1400" dirty="0" smtClean="0">
              <a:latin typeface="Times New Roman" pitchFamily="18" charset="0"/>
              <a:cs typeface="Times New Roman" pitchFamily="18" charset="0"/>
            </a:endParaRPr>
          </a:p>
          <a:p>
            <a:pPr marL="171450" indent="-171450" algn="just">
              <a:buFont typeface="Arial" panose="020B0604020202020204" pitchFamily="34" charset="0"/>
              <a:buChar char="•"/>
            </a:pPr>
            <a:r>
              <a:rPr lang="ru-RU" sz="1400" dirty="0" smtClean="0">
                <a:latin typeface="Times New Roman" pitchFamily="18" charset="0"/>
                <a:cs typeface="Times New Roman" pitchFamily="18" charset="0"/>
              </a:rPr>
              <a:t>сейфы</a:t>
            </a:r>
            <a:r>
              <a:rPr lang="ru-RU" sz="1400" dirty="0">
                <a:latin typeface="Times New Roman" pitchFamily="18" charset="0"/>
                <a:cs typeface="Times New Roman" pitchFamily="18" charset="0"/>
              </a:rPr>
              <a:t>, замки сейфовые, </a:t>
            </a:r>
            <a:r>
              <a:rPr lang="ru-RU" sz="1400" dirty="0" err="1">
                <a:latin typeface="Times New Roman" pitchFamily="18" charset="0"/>
                <a:cs typeface="Times New Roman" pitchFamily="18" charset="0"/>
              </a:rPr>
              <a:t>бронеодежда</a:t>
            </a:r>
            <a:r>
              <a:rPr lang="ru-RU" sz="1400" dirty="0">
                <a:latin typeface="Times New Roman" pitchFamily="18" charset="0"/>
                <a:cs typeface="Times New Roman" pitchFamily="18" charset="0"/>
              </a:rPr>
              <a:t>; и некоторые другие виды продукции.</a:t>
            </a:r>
            <a:br>
              <a:rPr lang="ru-RU" sz="1400" dirty="0">
                <a:latin typeface="Times New Roman" pitchFamily="18" charset="0"/>
                <a:cs typeface="Times New Roman" pitchFamily="18" charset="0"/>
              </a:rPr>
            </a:br>
            <a:r>
              <a:rPr lang="ru-RU" sz="1400" dirty="0"/>
              <a:t/>
            </a:r>
            <a:br>
              <a:rPr lang="ru-RU" sz="1400" dirty="0"/>
            </a:br>
            <a:endParaRPr lang="ru-RU" sz="1400" dirty="0" smtClean="0">
              <a:latin typeface="Times New Roman" pitchFamily="18" charset="0"/>
              <a:cs typeface="Times New Roman" pitchFamily="18" charset="0"/>
            </a:endParaRPr>
          </a:p>
        </p:txBody>
      </p:sp>
      <p:sp>
        <p:nvSpPr>
          <p:cNvPr id="8" name="TextBox 7"/>
          <p:cNvSpPr txBox="1"/>
          <p:nvPr/>
        </p:nvSpPr>
        <p:spPr>
          <a:xfrm>
            <a:off x="8559800" y="4826000"/>
            <a:ext cx="584200" cy="369332"/>
          </a:xfrm>
          <a:prstGeom prst="rect">
            <a:avLst/>
          </a:prstGeom>
          <a:noFill/>
        </p:spPr>
        <p:txBody>
          <a:bodyPr wrap="square" rtlCol="0">
            <a:spAutoFit/>
          </a:bodyPr>
          <a:lstStyle/>
          <a:p>
            <a:r>
              <a:rPr lang="ru-RU" dirty="0" smtClean="0"/>
              <a:t>36</a:t>
            </a:r>
            <a:endParaRPr lang="ru-RU" dirty="0"/>
          </a:p>
        </p:txBody>
      </p:sp>
    </p:spTree>
    <p:extLst>
      <p:ext uri="{BB962C8B-B14F-4D97-AF65-F5344CB8AC3E}">
        <p14:creationId xmlns:p14="http://schemas.microsoft.com/office/powerpoint/2010/main" val="2756296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7"/>
          <p:cNvSpPr>
            <a:spLocks noGrp="1"/>
          </p:cNvSpPr>
          <p:nvPr>
            <p:ph type="body" sz="quarter" idx="10"/>
          </p:nvPr>
        </p:nvSpPr>
        <p:spPr>
          <a:xfrm>
            <a:off x="228600" y="93872"/>
            <a:ext cx="8650357" cy="4864100"/>
          </a:xfrm>
          <a:solidFill>
            <a:schemeClr val="bg1"/>
          </a:solidFill>
        </p:spPr>
        <p:txBody>
          <a:bodyPr>
            <a:noAutofit/>
          </a:bodyPr>
          <a:lstStyle/>
          <a:p>
            <a:pPr indent="457200" algn="just"/>
            <a:r>
              <a:rPr lang="ru-RU" sz="1800" dirty="0" smtClean="0">
                <a:latin typeface="Times New Roman" pitchFamily="18" charset="0"/>
                <a:cs typeface="Times New Roman" pitchFamily="18" charset="0"/>
              </a:rPr>
              <a:t>Сертификат соответствия включает в себя:</a:t>
            </a:r>
          </a:p>
          <a:p>
            <a:pPr indent="457200" algn="just">
              <a:spcBef>
                <a:spcPts val="0"/>
              </a:spcBef>
              <a:buFontTx/>
              <a:buChar char="-"/>
            </a:pPr>
            <a:r>
              <a:rPr lang="ru-RU" sz="1800" dirty="0" smtClean="0">
                <a:latin typeface="Times New Roman" pitchFamily="18" charset="0"/>
                <a:cs typeface="Times New Roman" pitchFamily="18" charset="0"/>
              </a:rPr>
              <a:t>наименование и местонахождение заявителя;</a:t>
            </a:r>
          </a:p>
          <a:p>
            <a:pPr indent="457200" algn="just">
              <a:spcBef>
                <a:spcPts val="0"/>
              </a:spcBef>
              <a:buFontTx/>
              <a:buChar char="-"/>
            </a:pPr>
            <a:r>
              <a:rPr lang="ru-RU" sz="1800" dirty="0" smtClean="0">
                <a:latin typeface="Times New Roman" pitchFamily="18" charset="0"/>
                <a:cs typeface="Times New Roman" pitchFamily="18" charset="0"/>
              </a:rPr>
              <a:t>наименование и местонахождение изготовителя продукции, прошедшей сертификацию;</a:t>
            </a:r>
          </a:p>
          <a:p>
            <a:pPr indent="457200" algn="just">
              <a:spcBef>
                <a:spcPts val="0"/>
              </a:spcBef>
              <a:buFontTx/>
              <a:buChar char="-"/>
            </a:pPr>
            <a:r>
              <a:rPr lang="ru-RU" sz="1800" dirty="0" smtClean="0">
                <a:latin typeface="Times New Roman" pitchFamily="18" charset="0"/>
                <a:cs typeface="Times New Roman" pitchFamily="18" charset="0"/>
              </a:rPr>
              <a:t>информацию об объекте сертификации, позволяющую идентифицировать этот объект;</a:t>
            </a:r>
          </a:p>
          <a:p>
            <a:pPr indent="457200" algn="just">
              <a:spcBef>
                <a:spcPts val="0"/>
              </a:spcBef>
              <a:buFontTx/>
              <a:buChar char="-"/>
            </a:pPr>
            <a:r>
              <a:rPr lang="ru-RU" sz="1800" dirty="0" smtClean="0">
                <a:latin typeface="Times New Roman" pitchFamily="18" charset="0"/>
                <a:cs typeface="Times New Roman" pitchFamily="18" charset="0"/>
              </a:rPr>
              <a:t>наименование технического регламента, на соответствие требований которого проводилась сертификация;</a:t>
            </a:r>
          </a:p>
          <a:p>
            <a:pPr indent="457200" algn="just">
              <a:spcBef>
                <a:spcPts val="0"/>
              </a:spcBef>
              <a:buFontTx/>
              <a:buChar char="-"/>
            </a:pPr>
            <a:r>
              <a:rPr lang="ru-RU" sz="1800" dirty="0" smtClean="0">
                <a:latin typeface="Times New Roman" pitchFamily="18" charset="0"/>
                <a:cs typeface="Times New Roman" pitchFamily="18" charset="0"/>
              </a:rPr>
              <a:t>информацию о проведенных исследованиях (испытаниях) и измерениях;</a:t>
            </a:r>
          </a:p>
          <a:p>
            <a:pPr indent="457200" algn="just">
              <a:spcBef>
                <a:spcPts val="0"/>
              </a:spcBef>
              <a:buFontTx/>
              <a:buChar char="-"/>
            </a:pPr>
            <a:r>
              <a:rPr lang="ru-RU" sz="1800" dirty="0" smtClean="0">
                <a:latin typeface="Times New Roman" pitchFamily="18" charset="0"/>
                <a:cs typeface="Times New Roman" pitchFamily="18" charset="0"/>
              </a:rPr>
              <a:t>информацию о документах, представленных заявителем в орган по сертификации в качестве доказательств соответствия продукции требованиям технических регламентов;</a:t>
            </a:r>
          </a:p>
          <a:p>
            <a:pPr indent="457200" algn="just">
              <a:buFontTx/>
              <a:buChar char="-"/>
            </a:pPr>
            <a:r>
              <a:rPr lang="ru-RU" sz="1800" dirty="0" smtClean="0">
                <a:latin typeface="Times New Roman" pitchFamily="18" charset="0"/>
                <a:cs typeface="Times New Roman" pitchFamily="18" charset="0"/>
              </a:rPr>
              <a:t>срок действия сертификата соответствия;</a:t>
            </a:r>
          </a:p>
          <a:p>
            <a:pPr indent="457200" algn="just">
              <a:buFontTx/>
              <a:buChar char="-"/>
            </a:pPr>
            <a:r>
              <a:rPr lang="ru-RU" sz="1800" dirty="0" smtClean="0">
                <a:latin typeface="Times New Roman" pitchFamily="18" charset="0"/>
                <a:cs typeface="Times New Roman" pitchFamily="18" charset="0"/>
              </a:rPr>
              <a:t>информацию об использовании или о неиспользовании заявителем национальных стандартов РФ, включенных в перечень документов по стандартизации, в результате применения которых на добровольной основе обеспечивается соблюдение требований технического регламента</a:t>
            </a:r>
          </a:p>
          <a:p>
            <a:pPr indent="457200" algn="just"/>
            <a:endParaRPr lang="ru-RU" dirty="0" smtClean="0">
              <a:latin typeface="Times New Roman" pitchFamily="18" charset="0"/>
              <a:cs typeface="Times New Roman" pitchFamily="18" charset="0"/>
            </a:endParaRPr>
          </a:p>
        </p:txBody>
      </p:sp>
      <p:sp>
        <p:nvSpPr>
          <p:cNvPr id="8" name="TextBox 7"/>
          <p:cNvSpPr txBox="1"/>
          <p:nvPr/>
        </p:nvSpPr>
        <p:spPr>
          <a:xfrm>
            <a:off x="8559800" y="4826000"/>
            <a:ext cx="584200" cy="369332"/>
          </a:xfrm>
          <a:prstGeom prst="rect">
            <a:avLst/>
          </a:prstGeom>
          <a:noFill/>
        </p:spPr>
        <p:txBody>
          <a:bodyPr wrap="square" rtlCol="0">
            <a:spAutoFit/>
          </a:bodyPr>
          <a:lstStyle/>
          <a:p>
            <a:r>
              <a:rPr lang="ru-RU" dirty="0" smtClean="0"/>
              <a:t>36</a:t>
            </a:r>
            <a:endParaRPr lang="ru-RU" dirty="0"/>
          </a:p>
        </p:txBody>
      </p:sp>
    </p:spTree>
    <p:extLst>
      <p:ext uri="{BB962C8B-B14F-4D97-AF65-F5344CB8AC3E}">
        <p14:creationId xmlns:p14="http://schemas.microsoft.com/office/powerpoint/2010/main" val="702077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5889" y="358302"/>
            <a:ext cx="8651132" cy="4601260"/>
          </a:xfrm>
          <a:prstGeom prst="rect">
            <a:avLst/>
          </a:prstGeom>
          <a:solidFill>
            <a:schemeClr val="bg1"/>
          </a:solidFill>
        </p:spPr>
        <p:txBody>
          <a:bodyPr wrap="square" rtlCol="0">
            <a:spAutoFit/>
          </a:bodyPr>
          <a:lstStyle/>
          <a:p>
            <a:pPr algn="just">
              <a:spcAft>
                <a:spcPts val="600"/>
              </a:spcAft>
            </a:pPr>
            <a:endParaRPr lang="ru-RU" b="1" dirty="0" smtClean="0">
              <a:solidFill>
                <a:srgbClr val="FF0000"/>
              </a:solidFill>
              <a:latin typeface="Times New Roman" pitchFamily="18" charset="0"/>
              <a:cs typeface="Times New Roman" pitchFamily="18" charset="0"/>
            </a:endParaRPr>
          </a:p>
          <a:p>
            <a:pPr indent="457200" algn="just"/>
            <a:r>
              <a:rPr lang="ru-RU" dirty="0" smtClean="0">
                <a:latin typeface="Times New Roman" pitchFamily="18" charset="0"/>
                <a:cs typeface="Times New Roman" pitchFamily="18" charset="0"/>
              </a:rPr>
              <a:t>Деятельность </a:t>
            </a:r>
            <a:r>
              <a:rPr lang="ru-RU" dirty="0">
                <a:latin typeface="Times New Roman" pitchFamily="18" charset="0"/>
                <a:cs typeface="Times New Roman" pitchFamily="18" charset="0"/>
              </a:rPr>
              <a:t>Российских систем сертификации в Российской Федерации </a:t>
            </a:r>
            <a:r>
              <a:rPr lang="ru-RU" dirty="0" smtClean="0">
                <a:latin typeface="Times New Roman" pitchFamily="18" charset="0"/>
                <a:cs typeface="Times New Roman" pitchFamily="18" charset="0"/>
              </a:rPr>
              <a:t>регламентируется:</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Закон РФ от 10 июня 1993 г. № 5151-</a:t>
            </a:r>
            <a:r>
              <a:rPr lang="en-US" dirty="0">
                <a:latin typeface="Times New Roman" pitchFamily="18" charset="0"/>
                <a:cs typeface="Times New Roman" pitchFamily="18" charset="0"/>
              </a:rPr>
              <a:t>I</a:t>
            </a:r>
            <a:r>
              <a:rPr lang="ru-RU" dirty="0">
                <a:latin typeface="Times New Roman" pitchFamily="18" charset="0"/>
                <a:cs typeface="Times New Roman" pitchFamily="18" charset="0"/>
              </a:rPr>
              <a:t> «</a:t>
            </a:r>
            <a:r>
              <a:rPr lang="ru-RU" b="1" dirty="0">
                <a:solidFill>
                  <a:srgbClr val="FF0000"/>
                </a:solidFill>
                <a:latin typeface="Times New Roman" pitchFamily="18" charset="0"/>
                <a:cs typeface="Times New Roman" pitchFamily="18" charset="0"/>
              </a:rPr>
              <a:t>О сертификации продукции и услуг</a:t>
            </a:r>
            <a:r>
              <a:rPr lang="ru-RU" dirty="0">
                <a:latin typeface="Times New Roman" pitchFamily="18" charset="0"/>
                <a:cs typeface="Times New Roman" pitchFamily="18" charset="0"/>
              </a:rPr>
              <a:t>» - документ </a:t>
            </a:r>
            <a:r>
              <a:rPr lang="ru-RU" u="sng" dirty="0">
                <a:latin typeface="Times New Roman" pitchFamily="18" charset="0"/>
                <a:cs typeface="Times New Roman" pitchFamily="18" charset="0"/>
              </a:rPr>
              <a:t>утратил </a:t>
            </a:r>
            <a:r>
              <a:rPr lang="ru-RU" dirty="0">
                <a:latin typeface="Times New Roman" pitchFamily="18" charset="0"/>
                <a:cs typeface="Times New Roman" pitchFamily="18" charset="0"/>
              </a:rPr>
              <a:t>силу с введением ФЗ от 27.12.2002 № </a:t>
            </a:r>
            <a:r>
              <a:rPr lang="ru-RU" dirty="0" smtClean="0">
                <a:latin typeface="Times New Roman" pitchFamily="18" charset="0"/>
                <a:cs typeface="Times New Roman" pitchFamily="18" charset="0"/>
              </a:rPr>
              <a:t>184-ФЗ</a:t>
            </a:r>
            <a:r>
              <a:rPr lang="ru-RU" dirty="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pPr marL="285750" indent="-285750" algn="just">
              <a:buFont typeface="Wingdings" panose="05000000000000000000" pitchFamily="2" charset="2"/>
              <a:buChar char="Ø"/>
            </a:pPr>
            <a:r>
              <a:rPr lang="ru-RU" dirty="0" smtClean="0">
                <a:latin typeface="Times New Roman" pitchFamily="18" charset="0"/>
                <a:cs typeface="Times New Roman" pitchFamily="18" charset="0"/>
              </a:rPr>
              <a:t>ФЗ </a:t>
            </a:r>
            <a:r>
              <a:rPr lang="ru-RU" dirty="0">
                <a:latin typeface="Times New Roman" pitchFamily="18" charset="0"/>
                <a:cs typeface="Times New Roman" pitchFamily="18" charset="0"/>
              </a:rPr>
              <a:t>от 27 декабря 2002 г. № 184-ФЗ </a:t>
            </a:r>
            <a:r>
              <a:rPr lang="ru-RU" b="1" dirty="0">
                <a:solidFill>
                  <a:srgbClr val="FF0000"/>
                </a:solidFill>
                <a:latin typeface="Times New Roman" pitchFamily="18" charset="0"/>
                <a:cs typeface="Times New Roman" pitchFamily="18" charset="0"/>
              </a:rPr>
              <a:t>«О техническом регулировании» </a:t>
            </a:r>
            <a:r>
              <a:rPr lang="ru-RU" dirty="0">
                <a:latin typeface="Times New Roman" pitchFamily="18" charset="0"/>
                <a:cs typeface="Times New Roman" pitchFamily="18" charset="0"/>
              </a:rPr>
              <a:t>в редакции от 22.12.2020 действует с </a:t>
            </a:r>
            <a:r>
              <a:rPr lang="ru-RU" dirty="0" smtClean="0">
                <a:latin typeface="Times New Roman" pitchFamily="18" charset="0"/>
                <a:cs typeface="Times New Roman" pitchFamily="18" charset="0"/>
              </a:rPr>
              <a:t>01.01.2021;</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Закон РФ от 7 февраля 1992 г. N 2300-I </a:t>
            </a:r>
            <a:r>
              <a:rPr lang="ru-RU" b="1" dirty="0">
                <a:solidFill>
                  <a:srgbClr val="FF0000"/>
                </a:solidFill>
                <a:latin typeface="Times New Roman" pitchFamily="18" charset="0"/>
                <a:cs typeface="Times New Roman" pitchFamily="18" charset="0"/>
              </a:rPr>
              <a:t>«О защите прав потребителей»</a:t>
            </a:r>
            <a:r>
              <a:rPr lang="ru-RU" dirty="0">
                <a:latin typeface="Times New Roman" pitchFamily="18" charset="0"/>
                <a:cs typeface="Times New Roman" pitchFamily="18" charset="0"/>
              </a:rPr>
              <a:t> последняя редакция от 22 декабря </a:t>
            </a:r>
            <a:r>
              <a:rPr lang="ru-RU" dirty="0" smtClean="0">
                <a:latin typeface="Times New Roman" pitchFamily="18" charset="0"/>
                <a:cs typeface="Times New Roman" pitchFamily="18" charset="0"/>
              </a:rPr>
              <a:t>2020</a:t>
            </a:r>
            <a:endParaRPr lang="ru-RU" dirty="0">
              <a:latin typeface="Times New Roman" pitchFamily="18" charset="0"/>
              <a:cs typeface="Times New Roman" pitchFamily="18" charset="0"/>
            </a:endParaRPr>
          </a:p>
          <a:p>
            <a:pPr marL="285750" indent="-285750" algn="just">
              <a:buFont typeface="Wingdings" panose="05000000000000000000" pitchFamily="2" charset="2"/>
              <a:buChar char="Ø"/>
            </a:pPr>
            <a:r>
              <a:rPr lang="ru-RU" dirty="0" smtClean="0">
                <a:latin typeface="Times New Roman" pitchFamily="18" charset="0"/>
                <a:cs typeface="Times New Roman" pitchFamily="18" charset="0"/>
              </a:rPr>
              <a:t>Постановлением </a:t>
            </a:r>
            <a:r>
              <a:rPr lang="ru-RU" dirty="0">
                <a:latin typeface="Times New Roman" pitchFamily="18" charset="0"/>
                <a:cs typeface="Times New Roman" pitchFamily="18" charset="0"/>
              </a:rPr>
              <a:t>Правительства РФ N 163 «</a:t>
            </a:r>
            <a:r>
              <a:rPr lang="ru-RU" b="1" dirty="0">
                <a:solidFill>
                  <a:srgbClr val="FF0000"/>
                </a:solidFill>
                <a:latin typeface="Times New Roman" pitchFamily="18" charset="0"/>
                <a:cs typeface="Times New Roman" pitchFamily="18" charset="0"/>
              </a:rPr>
              <a:t>Об аккредитации органов по сертификации и испытательных лабораторий (центров), выполняющих работы по подтверждению соответствия</a:t>
            </a:r>
            <a:r>
              <a:rPr lang="ru-RU" dirty="0" smtClean="0">
                <a:latin typeface="Times New Roman" pitchFamily="18" charset="0"/>
                <a:cs typeface="Times New Roman" pitchFamily="18" charset="0"/>
              </a:rPr>
              <a:t>»;</a:t>
            </a:r>
          </a:p>
          <a:p>
            <a:pPr marL="285750" indent="-285750" algn="just">
              <a:buFont typeface="Wingdings" panose="05000000000000000000" pitchFamily="2" charset="2"/>
              <a:buChar char="Ø"/>
            </a:pPr>
            <a:r>
              <a:rPr lang="ru-RU" b="1" dirty="0">
                <a:solidFill>
                  <a:srgbClr val="FF0000"/>
                </a:solidFill>
                <a:latin typeface="Times New Roman" pitchFamily="18" charset="0"/>
                <a:cs typeface="Times New Roman" pitchFamily="18" charset="0"/>
              </a:rPr>
              <a:t>С</a:t>
            </a:r>
            <a:r>
              <a:rPr lang="ru-RU" b="1" dirty="0" smtClean="0">
                <a:solidFill>
                  <a:srgbClr val="FF0000"/>
                </a:solidFill>
                <a:latin typeface="Times New Roman" pitchFamily="18" charset="0"/>
                <a:cs typeface="Times New Roman" pitchFamily="18" charset="0"/>
              </a:rPr>
              <a:t>тратегия</a:t>
            </a:r>
            <a:r>
              <a:rPr lang="ru-RU" b="1" dirty="0">
                <a:solidFill>
                  <a:srgbClr val="FF0000"/>
                </a:solidFill>
                <a:latin typeface="Times New Roman" pitchFamily="18" charset="0"/>
                <a:cs typeface="Times New Roman" pitchFamily="18" charset="0"/>
              </a:rPr>
              <a:t> государственной политики РФ в области защиты прав потребителей на период до 2030 г</a:t>
            </a:r>
            <a:r>
              <a:rPr lang="ru-RU" dirty="0">
                <a:latin typeface="Times New Roman" pitchFamily="18" charset="0"/>
                <a:cs typeface="Times New Roman" pitchFamily="18" charset="0"/>
              </a:rPr>
              <a:t>., утвержденную распоряжением Правительства РФ от 28 августа 2017 г. N 1837-р</a:t>
            </a:r>
          </a:p>
          <a:p>
            <a:pPr indent="457200" algn="just"/>
            <a:endParaRPr lang="ru-RU" dirty="0">
              <a:latin typeface="Times New Roman" pitchFamily="18" charset="0"/>
              <a:cs typeface="Times New Roman" pitchFamily="18" charset="0"/>
            </a:endParaRPr>
          </a:p>
        </p:txBody>
      </p:sp>
      <p:sp>
        <p:nvSpPr>
          <p:cNvPr id="18" name="TextBox 17"/>
          <p:cNvSpPr txBox="1"/>
          <p:nvPr/>
        </p:nvSpPr>
        <p:spPr>
          <a:xfrm>
            <a:off x="8586281" y="4786009"/>
            <a:ext cx="557719" cy="369332"/>
          </a:xfrm>
          <a:prstGeom prst="rect">
            <a:avLst/>
          </a:prstGeom>
          <a:noFill/>
        </p:spPr>
        <p:txBody>
          <a:bodyPr wrap="square" rtlCol="0">
            <a:spAutoFit/>
          </a:bodyPr>
          <a:lstStyle/>
          <a:p>
            <a:r>
              <a:rPr lang="ru-RU" dirty="0" smtClean="0"/>
              <a:t>7</a:t>
            </a:r>
            <a:endParaRPr lang="ru-RU" dirty="0"/>
          </a:p>
        </p:txBody>
      </p:sp>
    </p:spTree>
    <p:extLst>
      <p:ext uri="{BB962C8B-B14F-4D97-AF65-F5344CB8AC3E}">
        <p14:creationId xmlns:p14="http://schemas.microsoft.com/office/powerpoint/2010/main" val="20147322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39794" y="4774168"/>
            <a:ext cx="537754" cy="369332"/>
          </a:xfrm>
          <a:prstGeom prst="rect">
            <a:avLst/>
          </a:prstGeom>
          <a:noFill/>
        </p:spPr>
        <p:txBody>
          <a:bodyPr wrap="square" rtlCol="0">
            <a:spAutoFit/>
          </a:bodyPr>
          <a:lstStyle/>
          <a:p>
            <a:r>
              <a:rPr lang="ru-RU" dirty="0" smtClean="0"/>
              <a:t>39</a:t>
            </a:r>
            <a:endParaRPr lang="ru-RU" dirty="0"/>
          </a:p>
        </p:txBody>
      </p:sp>
      <p:sp>
        <p:nvSpPr>
          <p:cNvPr id="5" name="Текст 7"/>
          <p:cNvSpPr>
            <a:spLocks noGrp="1"/>
          </p:cNvSpPr>
          <p:nvPr>
            <p:ph type="body" sz="quarter" idx="10"/>
          </p:nvPr>
        </p:nvSpPr>
        <p:spPr>
          <a:xfrm>
            <a:off x="261257" y="449941"/>
            <a:ext cx="8556172" cy="4490359"/>
          </a:xfrm>
          <a:solidFill>
            <a:schemeClr val="bg1"/>
          </a:solidFill>
        </p:spPr>
        <p:txBody>
          <a:bodyPr>
            <a:noAutofit/>
          </a:bodyPr>
          <a:lstStyle/>
          <a:p>
            <a:pPr indent="457200" algn="just"/>
            <a:r>
              <a:rPr lang="ru-RU" sz="1800" dirty="0" smtClean="0">
                <a:latin typeface="Times New Roman" pitchFamily="18" charset="0"/>
                <a:cs typeface="Times New Roman" pitchFamily="18" charset="0"/>
              </a:rPr>
              <a:t>Сертификат соответствия выдается на серийно выпускаемую продукцию, на отдельно поставляемую партию продукции или на единичный экземпляр продукции.</a:t>
            </a:r>
          </a:p>
          <a:p>
            <a:pPr indent="457200" algn="just"/>
            <a:r>
              <a:rPr lang="ru-RU" sz="1800" dirty="0" smtClean="0">
                <a:latin typeface="Times New Roman" pitchFamily="18" charset="0"/>
                <a:cs typeface="Times New Roman" pitchFamily="18" charset="0"/>
              </a:rPr>
              <a:t>Срок действия сертификата соответствия определяется соответствующим техническим регламентом и исчисляется со дня внесения сведений о сертификате соответствия в единый реестр сертификатов соответствия.</a:t>
            </a:r>
          </a:p>
          <a:p>
            <a:pPr indent="457200" algn="just"/>
            <a:r>
              <a:rPr lang="ru-RU" sz="1800" dirty="0" smtClean="0">
                <a:latin typeface="Times New Roman" pitchFamily="18" charset="0"/>
                <a:cs typeface="Times New Roman" pitchFamily="18" charset="0"/>
              </a:rPr>
              <a:t>Форма сертификата соответствия утверждается федеральным органом исполнительной власти по техническому регулированию.</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a:xfrm>
            <a:off x="215900" y="279400"/>
            <a:ext cx="8694766" cy="4494768"/>
          </a:xfrm>
          <a:solidFill>
            <a:schemeClr val="bg1"/>
          </a:solidFill>
        </p:spPr>
        <p:txBody>
          <a:bodyPr>
            <a:noAutofit/>
          </a:bodyPr>
          <a:lstStyle/>
          <a:p>
            <a:pPr indent="457200" algn="just"/>
            <a:r>
              <a:rPr lang="ru-RU" sz="1800" dirty="0" smtClean="0">
                <a:latin typeface="Times New Roman" pitchFamily="18" charset="0"/>
                <a:cs typeface="Times New Roman" pitchFamily="18" charset="0"/>
              </a:rPr>
              <a:t>В случае, если в отношении впервые выпускаемой в обращение продукции отсутствуют или не могут быть применены документы по стандартизации, в результате применения которых на добровольной основе обеспечивается соблюдение требований технического регламента, и такая продукция относится к виду, типу продукции, в отношении которой предусмотрено декларирование соответствия на основании доказательств, полученных с участием третьей стороны, изготовитель (лицо, выполняющее функции иностранного изготовителя) вправе осуществить </a:t>
            </a:r>
            <a:r>
              <a:rPr lang="ru-RU" sz="1800" b="1" dirty="0" smtClean="0">
                <a:latin typeface="Times New Roman" pitchFamily="18" charset="0"/>
                <a:cs typeface="Times New Roman" pitchFamily="18" charset="0"/>
              </a:rPr>
              <a:t>декларирование ее соответствия на основании собственных доказательств</a:t>
            </a:r>
            <a:r>
              <a:rPr lang="ru-RU" sz="1800" dirty="0" smtClean="0">
                <a:latin typeface="Times New Roman" pitchFamily="18" charset="0"/>
                <a:cs typeface="Times New Roman" pitchFamily="18" charset="0"/>
              </a:rPr>
              <a:t>. При декларировании соответствия такой продукции изготовитель (лицо, выполняющее функции иностранного изготовителя) указывает в декларации о соответствии, в сопроводительной документации и при маркировке такой продукции сведения об отсутствии у него доказательств, полученных с участием третьей стороны.</a:t>
            </a:r>
          </a:p>
          <a:p>
            <a:pPr indent="457200" algn="just"/>
            <a:r>
              <a:rPr lang="ru-RU" sz="1800" dirty="0" smtClean="0">
                <a:latin typeface="Times New Roman" pitchFamily="18" charset="0"/>
                <a:cs typeface="Times New Roman" pitchFamily="18" charset="0"/>
              </a:rPr>
              <a:t>Особенности маркировки впервые выпускаемой в обращение продукции, в том числе знаком обращения на рынке, порядок информирования приобретателя, в том числе потребителя, о возможном вреде такой продукции и о факторах, от которых он зависит, определяются Правительством Российской Федерации.</a:t>
            </a:r>
            <a:endParaRPr lang="ru-RU" sz="1800" dirty="0">
              <a:latin typeface="Times New Roman" pitchFamily="18" charset="0"/>
              <a:cs typeface="Times New Roman" pitchFamily="18" charset="0"/>
            </a:endParaRPr>
          </a:p>
        </p:txBody>
      </p:sp>
      <p:sp>
        <p:nvSpPr>
          <p:cNvPr id="4" name="TextBox 3"/>
          <p:cNvSpPr txBox="1"/>
          <p:nvPr/>
        </p:nvSpPr>
        <p:spPr>
          <a:xfrm>
            <a:off x="8587394" y="4774168"/>
            <a:ext cx="537754" cy="369332"/>
          </a:xfrm>
          <a:prstGeom prst="rect">
            <a:avLst/>
          </a:prstGeom>
          <a:noFill/>
        </p:spPr>
        <p:txBody>
          <a:bodyPr wrap="square" rtlCol="0">
            <a:spAutoFit/>
          </a:bodyPr>
          <a:lstStyle/>
          <a:p>
            <a:r>
              <a:rPr lang="ru-RU" dirty="0" smtClean="0"/>
              <a:t>28</a:t>
            </a:r>
            <a:endParaRPr lang="ru-RU"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a:xfrm>
            <a:off x="3263705" y="122700"/>
            <a:ext cx="5527385" cy="4494768"/>
          </a:xfrm>
          <a:solidFill>
            <a:schemeClr val="bg1"/>
          </a:solidFill>
        </p:spPr>
        <p:txBody>
          <a:bodyPr>
            <a:noAutofit/>
          </a:bodyPr>
          <a:lstStyle/>
          <a:p>
            <a:pPr indent="457200" algn="just"/>
            <a:r>
              <a:rPr lang="ru-RU" sz="1800" dirty="0" smtClean="0">
                <a:latin typeface="Times New Roman" pitchFamily="18" charset="0"/>
                <a:cs typeface="Times New Roman" pitchFamily="18" charset="0"/>
              </a:rPr>
              <a:t>Данный </a:t>
            </a:r>
            <a:r>
              <a:rPr lang="ru-RU" sz="1800" dirty="0">
                <a:latin typeface="Times New Roman" pitchFamily="18" charset="0"/>
                <a:cs typeface="Times New Roman" pitchFamily="18" charset="0"/>
              </a:rPr>
              <a:t>знак соответствия РСТ, </a:t>
            </a:r>
            <a:r>
              <a:rPr lang="ru-RU" sz="1800" dirty="0" smtClean="0">
                <a:latin typeface="Times New Roman" pitchFamily="18" charset="0"/>
                <a:cs typeface="Times New Roman" pitchFamily="18" charset="0"/>
              </a:rPr>
              <a:t>без </a:t>
            </a:r>
            <a:r>
              <a:rPr lang="ru-RU" sz="1800" dirty="0">
                <a:latin typeface="Times New Roman" pitchFamily="18" charset="0"/>
                <a:cs typeface="Times New Roman" pitchFamily="18" charset="0"/>
              </a:rPr>
              <a:t>информации о сертификационном центре, оформившем документ, ставится на продукцию, которая подверглась декларированию соответствия. Следует знать о том, что этот знак ставится только на ту продукцию, качество которой, в соответствии с законодательством РФ, должно быть подтверждено декларацией в обязательном порядке</a:t>
            </a:r>
            <a:r>
              <a:rPr lang="ru-RU" sz="1800" dirty="0" smtClean="0">
                <a:latin typeface="Times New Roman" pitchFamily="18" charset="0"/>
                <a:cs typeface="Times New Roman" pitchFamily="18" charset="0"/>
              </a:rPr>
              <a:t>.</a:t>
            </a:r>
          </a:p>
          <a:p>
            <a:pPr indent="457200" algn="just"/>
            <a:endParaRPr lang="ru-RU" sz="1800" dirty="0" smtClean="0">
              <a:latin typeface="Times New Roman" pitchFamily="18" charset="0"/>
              <a:cs typeface="Times New Roman" pitchFamily="18" charset="0"/>
            </a:endParaRPr>
          </a:p>
          <a:p>
            <a:pPr indent="457200" algn="just"/>
            <a:r>
              <a:rPr lang="ru-RU" sz="1800" dirty="0" smtClean="0">
                <a:latin typeface="Times New Roman" pitchFamily="18" charset="0"/>
                <a:cs typeface="Times New Roman" pitchFamily="18" charset="0"/>
              </a:rPr>
              <a:t>Такого </a:t>
            </a:r>
            <a:r>
              <a:rPr lang="ru-RU" sz="1800" dirty="0">
                <a:latin typeface="Times New Roman" pitchFamily="18" charset="0"/>
                <a:cs typeface="Times New Roman" pitchFamily="18" charset="0"/>
              </a:rPr>
              <a:t>вида знак, нанесенный на продукцию, показывает ее соответствие какому-либо принятому в РФ или Таможенном Союзе техническому регламенту.  Продукция маркируется после получения соответствующего сертификата.</a:t>
            </a:r>
          </a:p>
        </p:txBody>
      </p:sp>
      <p:sp>
        <p:nvSpPr>
          <p:cNvPr id="4" name="TextBox 3"/>
          <p:cNvSpPr txBox="1"/>
          <p:nvPr/>
        </p:nvSpPr>
        <p:spPr>
          <a:xfrm>
            <a:off x="8587394" y="4774168"/>
            <a:ext cx="537754" cy="369332"/>
          </a:xfrm>
          <a:prstGeom prst="rect">
            <a:avLst/>
          </a:prstGeom>
          <a:noFill/>
        </p:spPr>
        <p:txBody>
          <a:bodyPr wrap="square" rtlCol="0">
            <a:spAutoFit/>
          </a:bodyPr>
          <a:lstStyle/>
          <a:p>
            <a:r>
              <a:rPr lang="ru-RU" dirty="0" smtClean="0"/>
              <a:t>28</a:t>
            </a:r>
            <a:endParaRPr lang="ru-RU" dirty="0"/>
          </a:p>
        </p:txBody>
      </p:sp>
      <p:pic>
        <p:nvPicPr>
          <p:cNvPr id="2" name="Рисунок 1"/>
          <p:cNvPicPr>
            <a:picLocks noChangeAspect="1"/>
          </p:cNvPicPr>
          <p:nvPr/>
        </p:nvPicPr>
        <p:blipFill>
          <a:blip r:embed="rId2"/>
          <a:stretch>
            <a:fillRect/>
          </a:stretch>
        </p:blipFill>
        <p:spPr>
          <a:xfrm>
            <a:off x="964396" y="328321"/>
            <a:ext cx="1714739" cy="2067213"/>
          </a:xfrm>
          <a:prstGeom prst="rect">
            <a:avLst/>
          </a:prstGeom>
        </p:spPr>
      </p:pic>
      <p:pic>
        <p:nvPicPr>
          <p:cNvPr id="5" name="Рисунок 4"/>
          <p:cNvPicPr>
            <a:picLocks noChangeAspect="1"/>
          </p:cNvPicPr>
          <p:nvPr/>
        </p:nvPicPr>
        <p:blipFill>
          <a:blip r:embed="rId3"/>
          <a:stretch>
            <a:fillRect/>
          </a:stretch>
        </p:blipFill>
        <p:spPr>
          <a:xfrm>
            <a:off x="788158" y="2345975"/>
            <a:ext cx="2067213" cy="1886213"/>
          </a:xfrm>
          <a:prstGeom prst="rect">
            <a:avLst/>
          </a:prstGeom>
        </p:spPr>
      </p:pic>
    </p:spTree>
    <p:extLst>
      <p:ext uri="{BB962C8B-B14F-4D97-AF65-F5344CB8AC3E}">
        <p14:creationId xmlns:p14="http://schemas.microsoft.com/office/powerpoint/2010/main" val="20651924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7"/>
          <p:cNvSpPr>
            <a:spLocks noGrp="1"/>
          </p:cNvSpPr>
          <p:nvPr>
            <p:ph type="body" sz="quarter" idx="10"/>
          </p:nvPr>
        </p:nvSpPr>
        <p:spPr>
          <a:xfrm>
            <a:off x="261257" y="192599"/>
            <a:ext cx="8543109" cy="4207123"/>
          </a:xfrm>
        </p:spPr>
        <p:txBody>
          <a:bodyPr>
            <a:noAutofit/>
          </a:bodyPr>
          <a:lstStyle/>
          <a:p>
            <a:pPr indent="457200" algn="just"/>
            <a:r>
              <a:rPr lang="ru-RU" sz="1800" b="1" dirty="0" smtClean="0">
                <a:latin typeface="Times New Roman" pitchFamily="18" charset="0"/>
                <a:cs typeface="Times New Roman" pitchFamily="18" charset="0"/>
              </a:rPr>
              <a:t>Знаки соответствия</a:t>
            </a:r>
          </a:p>
          <a:p>
            <a:pPr indent="457200" algn="just"/>
            <a:r>
              <a:rPr lang="ru-RU" sz="1800" dirty="0" smtClean="0">
                <a:latin typeface="Times New Roman" pitchFamily="18" charset="0"/>
                <a:cs typeface="Times New Roman" pitchFamily="18" charset="0"/>
              </a:rPr>
              <a:t>Объекты сертификации, сертифицированные в системе добровольной сертификации, могут маркироваться знаком соответствия системы добровольной сертификации. Порядок применения такого знака соответствия устанавливается правилами соответствующей системы добровольной сертификации.</a:t>
            </a:r>
          </a:p>
          <a:p>
            <a:pPr indent="457200" algn="just"/>
            <a:r>
              <a:rPr lang="ru-RU" sz="1800" u="sng" dirty="0" smtClean="0">
                <a:latin typeface="Times New Roman" pitchFamily="18" charset="0"/>
                <a:cs typeface="Times New Roman" pitchFamily="18" charset="0"/>
              </a:rPr>
              <a:t>Знак соответствия</a:t>
            </a:r>
            <a:r>
              <a:rPr lang="ru-RU" sz="1800" dirty="0" smtClean="0">
                <a:latin typeface="Times New Roman" pitchFamily="18" charset="0"/>
                <a:cs typeface="Times New Roman" pitchFamily="18" charset="0"/>
              </a:rPr>
              <a:t> — специальный знак, ставящийся на товаре или упаковке товара, показывающий соответствие этого товара тому или иному стандарту, требованиям сертификационных организаций и пр.</a:t>
            </a:r>
          </a:p>
          <a:p>
            <a:pPr indent="457200" algn="just"/>
            <a:r>
              <a:rPr lang="ru-RU" sz="1800" dirty="0" smtClean="0">
                <a:latin typeface="Times New Roman" pitchFamily="18" charset="0"/>
                <a:cs typeface="Times New Roman" pitchFamily="18" charset="0"/>
              </a:rPr>
              <a:t>Знаки соответствия бывают национальными, международными, отраслевыми, специальными. Использование знаков соответствия в России регулируется Росстандартом России.</a:t>
            </a:r>
          </a:p>
          <a:p>
            <a:pPr indent="457200" algn="just"/>
            <a:r>
              <a:rPr lang="ru-RU" sz="1800" dirty="0" smtClean="0">
                <a:latin typeface="Times New Roman" pitchFamily="18" charset="0"/>
                <a:cs typeface="Times New Roman" pitchFamily="18" charset="0"/>
              </a:rPr>
              <a:t>Объекты, соответствие которых не подтверждено в порядке, установленном настоящим Федеральным законом, не могут быть маркированы знаком соответствия.</a:t>
            </a:r>
          </a:p>
          <a:p>
            <a:pPr indent="457200" algn="just"/>
            <a:endParaRPr lang="ru-RU" sz="1800" dirty="0" smtClean="0">
              <a:latin typeface="Times New Roman" pitchFamily="18" charset="0"/>
              <a:cs typeface="Times New Roman" pitchFamily="18" charset="0"/>
            </a:endParaRPr>
          </a:p>
          <a:p>
            <a:pPr indent="457200" algn="just"/>
            <a:endParaRPr lang="ru-RU" dirty="0" smtClean="0">
              <a:latin typeface="Times New Roman" pitchFamily="18" charset="0"/>
              <a:cs typeface="Times New Roman" pitchFamily="18" charset="0"/>
            </a:endParaRPr>
          </a:p>
        </p:txBody>
      </p:sp>
      <p:sp>
        <p:nvSpPr>
          <p:cNvPr id="6" name="TextBox 5"/>
          <p:cNvSpPr txBox="1"/>
          <p:nvPr/>
        </p:nvSpPr>
        <p:spPr>
          <a:xfrm>
            <a:off x="8587394" y="4774168"/>
            <a:ext cx="537754" cy="369332"/>
          </a:xfrm>
          <a:prstGeom prst="rect">
            <a:avLst/>
          </a:prstGeom>
          <a:noFill/>
        </p:spPr>
        <p:txBody>
          <a:bodyPr wrap="square" rtlCol="0">
            <a:spAutoFit/>
          </a:bodyPr>
          <a:lstStyle/>
          <a:p>
            <a:r>
              <a:rPr lang="ru-RU" dirty="0" smtClean="0"/>
              <a:t>39</a:t>
            </a:r>
            <a:endParaRPr lang="ru-RU"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7"/>
          <p:cNvSpPr>
            <a:spLocks noGrp="1"/>
          </p:cNvSpPr>
          <p:nvPr>
            <p:ph type="body" sz="quarter" idx="10"/>
          </p:nvPr>
        </p:nvSpPr>
        <p:spPr>
          <a:xfrm>
            <a:off x="261257" y="344557"/>
            <a:ext cx="6179300" cy="4429611"/>
          </a:xfrm>
        </p:spPr>
        <p:txBody>
          <a:bodyPr>
            <a:noAutofit/>
          </a:bodyPr>
          <a:lstStyle/>
          <a:p>
            <a:pPr indent="457200" algn="just"/>
            <a:r>
              <a:rPr lang="ru-RU" sz="1800" dirty="0" smtClean="0">
                <a:latin typeface="Times New Roman" pitchFamily="18" charset="0"/>
                <a:cs typeface="Times New Roman" pitchFamily="18" charset="0"/>
              </a:rPr>
              <a:t>Государственный знак качества СССР - обозначение, использовавшееся для маркировки серийной продукции гражданского назначения (товаров народного потребления и производственно-технической) высокого качества, выпускавшейся предприятиями СССР.</a:t>
            </a:r>
          </a:p>
          <a:p>
            <a:pPr indent="457200" algn="just"/>
            <a:r>
              <a:rPr lang="ru-RU" sz="1800" dirty="0" smtClean="0">
                <a:latin typeface="Times New Roman" pitchFamily="18" charset="0"/>
                <a:cs typeface="Times New Roman" pitchFamily="18" charset="0"/>
              </a:rPr>
              <a:t>Официально применение Знака прекратилось с распадом СССР.</a:t>
            </a:r>
          </a:p>
          <a:p>
            <a:pPr indent="457200" algn="just"/>
            <a:r>
              <a:rPr lang="ru-RU" sz="1800" dirty="0" smtClean="0">
                <a:latin typeface="Times New Roman" pitchFamily="18" charset="0"/>
                <a:cs typeface="Times New Roman" pitchFamily="18" charset="0"/>
              </a:rPr>
              <a:t>В ноябре 2013 года Минпромторг начал разрабатывать систему бесплатной сертификации товаров для того, чтобы помочь потребителям сделать выбор в пользу российских продуктов.</a:t>
            </a:r>
          </a:p>
          <a:p>
            <a:pPr indent="457200" algn="just"/>
            <a:r>
              <a:rPr lang="ru-RU" sz="1800" dirty="0" smtClean="0">
                <a:latin typeface="Times New Roman" pitchFamily="18" charset="0"/>
                <a:cs typeface="Times New Roman" pitchFamily="18" charset="0"/>
              </a:rPr>
              <a:t>Внешний вид Российского знака качества утверждён </a:t>
            </a:r>
            <a:r>
              <a:rPr lang="ru-RU" sz="1800" dirty="0" err="1" smtClean="0">
                <a:latin typeface="Times New Roman" pitchFamily="18" charset="0"/>
                <a:cs typeface="Times New Roman" pitchFamily="18" charset="0"/>
              </a:rPr>
              <a:t>Минпромторгом</a:t>
            </a:r>
            <a:r>
              <a:rPr lang="ru-RU" sz="1800" dirty="0" smtClean="0">
                <a:latin typeface="Times New Roman" pitchFamily="18" charset="0"/>
                <a:cs typeface="Times New Roman" pitchFamily="18" charset="0"/>
              </a:rPr>
              <a:t> в феврале 2014 г., размещается на тех товарах российского производства, которые эксперты </a:t>
            </a:r>
            <a:r>
              <a:rPr lang="ru-RU" sz="1800" dirty="0" err="1" smtClean="0">
                <a:latin typeface="Times New Roman" pitchFamily="18" charset="0"/>
                <a:cs typeface="Times New Roman" pitchFamily="18" charset="0"/>
              </a:rPr>
              <a:t>Роскачества</a:t>
            </a:r>
            <a:r>
              <a:rPr lang="ru-RU" sz="1800" dirty="0" smtClean="0">
                <a:latin typeface="Times New Roman" pitchFamily="18" charset="0"/>
                <a:cs typeface="Times New Roman" pitchFamily="18" charset="0"/>
              </a:rPr>
              <a:t> признают самыми высококачественными.</a:t>
            </a:r>
          </a:p>
          <a:p>
            <a:pPr indent="457200" algn="just"/>
            <a:endParaRPr lang="ru-RU" dirty="0" smtClean="0">
              <a:latin typeface="Times New Roman" pitchFamily="18" charset="0"/>
              <a:cs typeface="Times New Roman" pitchFamily="18" charset="0"/>
            </a:endParaRPr>
          </a:p>
        </p:txBody>
      </p:sp>
      <p:sp>
        <p:nvSpPr>
          <p:cNvPr id="6" name="TextBox 5"/>
          <p:cNvSpPr txBox="1"/>
          <p:nvPr/>
        </p:nvSpPr>
        <p:spPr>
          <a:xfrm>
            <a:off x="8587394" y="4774168"/>
            <a:ext cx="537754" cy="369332"/>
          </a:xfrm>
          <a:prstGeom prst="rect">
            <a:avLst/>
          </a:prstGeom>
          <a:noFill/>
        </p:spPr>
        <p:txBody>
          <a:bodyPr wrap="square" rtlCol="0">
            <a:spAutoFit/>
          </a:bodyPr>
          <a:lstStyle/>
          <a:p>
            <a:r>
              <a:rPr lang="ru-RU" dirty="0" smtClean="0"/>
              <a:t>40</a:t>
            </a:r>
            <a:endParaRPr lang="ru-RU" dirty="0"/>
          </a:p>
        </p:txBody>
      </p:sp>
      <p:pic>
        <p:nvPicPr>
          <p:cNvPr id="62466" name="Picture 2"/>
          <p:cNvPicPr>
            <a:picLocks noChangeAspect="1" noChangeArrowheads="1"/>
          </p:cNvPicPr>
          <p:nvPr/>
        </p:nvPicPr>
        <p:blipFill>
          <a:blip r:embed="rId2"/>
          <a:srcRect/>
          <a:stretch>
            <a:fillRect/>
          </a:stretch>
        </p:blipFill>
        <p:spPr bwMode="auto">
          <a:xfrm>
            <a:off x="6851374" y="850431"/>
            <a:ext cx="1573075" cy="1551526"/>
          </a:xfrm>
          <a:prstGeom prst="rect">
            <a:avLst/>
          </a:prstGeom>
          <a:noFill/>
          <a:ln w="9525">
            <a:noFill/>
            <a:miter lim="800000"/>
            <a:headEnd/>
            <a:tailEnd/>
          </a:ln>
        </p:spPr>
      </p:pic>
      <p:pic>
        <p:nvPicPr>
          <p:cNvPr id="62468" name="Picture 4" descr="https://upload.wikimedia.org/wikipedia/commons/thumb/b/b6/Znak-kachestva-RF.svg/1024px-Znak-kachestva-RF.svg.png"/>
          <p:cNvPicPr>
            <a:picLocks noChangeAspect="1" noChangeArrowheads="1"/>
          </p:cNvPicPr>
          <p:nvPr/>
        </p:nvPicPr>
        <p:blipFill>
          <a:blip r:embed="rId3"/>
          <a:srcRect/>
          <a:stretch>
            <a:fillRect/>
          </a:stretch>
        </p:blipFill>
        <p:spPr bwMode="auto">
          <a:xfrm>
            <a:off x="6961810" y="2791441"/>
            <a:ext cx="1462639" cy="1452641"/>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7"/>
          <p:cNvSpPr>
            <a:spLocks noGrp="1"/>
          </p:cNvSpPr>
          <p:nvPr>
            <p:ph type="body" sz="quarter" idx="10"/>
          </p:nvPr>
        </p:nvSpPr>
        <p:spPr>
          <a:xfrm>
            <a:off x="261257" y="344557"/>
            <a:ext cx="7318985" cy="3990397"/>
          </a:xfrm>
        </p:spPr>
        <p:txBody>
          <a:bodyPr>
            <a:noAutofit/>
          </a:bodyPr>
          <a:lstStyle/>
          <a:p>
            <a:pPr indent="457200" algn="just"/>
            <a:r>
              <a:rPr lang="ru-RU" sz="1800" b="1" dirty="0" smtClean="0">
                <a:latin typeface="Times New Roman" pitchFamily="18" charset="0"/>
                <a:cs typeface="Times New Roman" pitchFamily="18" charset="0"/>
              </a:rPr>
              <a:t>Знак соответствия при обязательной сертификации продукции в РФ</a:t>
            </a:r>
            <a:r>
              <a:rPr lang="ru-RU" sz="1800" dirty="0" smtClean="0">
                <a:latin typeface="Times New Roman" pitchFamily="18" charset="0"/>
                <a:cs typeface="Times New Roman" pitchFamily="18" charset="0"/>
              </a:rPr>
              <a:t> — знак согласно ГОСТ Р 50460-92, который по правилам, определённым Постановлением Ростехрегулирования (бывший Госстандарт) России от 25.07.96 № 14, подтверждает соответствие маркированной им продукции установленным требованиям во исполнение Федерального закона от 27.12.2002 № 184-ФЗ «О техническом регулировании».</a:t>
            </a:r>
          </a:p>
          <a:p>
            <a:pPr indent="457200" algn="just"/>
            <a:r>
              <a:rPr lang="ru-RU" sz="1800" dirty="0" smtClean="0">
                <a:latin typeface="Times New Roman" pitchFamily="18" charset="0"/>
                <a:cs typeface="Times New Roman" pitchFamily="18" charset="0"/>
              </a:rPr>
              <a:t>Знак был впервые введён 1 июля 1993 года.</a:t>
            </a:r>
          </a:p>
          <a:p>
            <a:pPr indent="457200" algn="just"/>
            <a:r>
              <a:rPr lang="ru-RU" sz="1800" dirty="0" smtClean="0">
                <a:latin typeface="Times New Roman" pitchFamily="18" charset="0"/>
                <a:cs typeface="Times New Roman" pitchFamily="18" charset="0"/>
              </a:rPr>
              <a:t>Знак РСТ подтверждающий, что продукция сертифицирована для использования на территории России, не используется с августа 2013 года (единый знак обращения товаров на рынке России, Белоруссии и Казахстана — «EAC».)</a:t>
            </a:r>
          </a:p>
          <a:p>
            <a:pPr indent="457200" algn="just"/>
            <a:endParaRPr lang="ru-RU" dirty="0" smtClean="0">
              <a:latin typeface="Times New Roman" pitchFamily="18" charset="0"/>
              <a:cs typeface="Times New Roman" pitchFamily="18" charset="0"/>
            </a:endParaRPr>
          </a:p>
        </p:txBody>
      </p:sp>
      <p:sp>
        <p:nvSpPr>
          <p:cNvPr id="6" name="TextBox 5"/>
          <p:cNvSpPr txBox="1"/>
          <p:nvPr/>
        </p:nvSpPr>
        <p:spPr>
          <a:xfrm>
            <a:off x="8587394" y="4774168"/>
            <a:ext cx="537754" cy="369332"/>
          </a:xfrm>
          <a:prstGeom prst="rect">
            <a:avLst/>
          </a:prstGeom>
          <a:noFill/>
        </p:spPr>
        <p:txBody>
          <a:bodyPr wrap="square" rtlCol="0">
            <a:spAutoFit/>
          </a:bodyPr>
          <a:lstStyle/>
          <a:p>
            <a:r>
              <a:rPr lang="ru-RU" dirty="0" smtClean="0"/>
              <a:t>41</a:t>
            </a:r>
            <a:endParaRPr lang="ru-RU" dirty="0"/>
          </a:p>
        </p:txBody>
      </p:sp>
      <p:pic>
        <p:nvPicPr>
          <p:cNvPr id="63489" name="Picture 1"/>
          <p:cNvPicPr>
            <a:picLocks noChangeAspect="1" noChangeArrowheads="1"/>
          </p:cNvPicPr>
          <p:nvPr/>
        </p:nvPicPr>
        <p:blipFill>
          <a:blip r:embed="rId2"/>
          <a:srcRect/>
          <a:stretch>
            <a:fillRect/>
          </a:stretch>
        </p:blipFill>
        <p:spPr bwMode="auto">
          <a:xfrm>
            <a:off x="7816257" y="344557"/>
            <a:ext cx="1009676" cy="4334954"/>
          </a:xfrm>
          <a:prstGeom prst="rect">
            <a:avLst/>
          </a:prstGeom>
          <a:noFill/>
          <a:ln w="9525">
            <a:noFill/>
            <a:miter lim="800000"/>
            <a:headEnd/>
            <a:tailEnd/>
          </a:ln>
        </p:spPr>
      </p:pic>
      <p:pic>
        <p:nvPicPr>
          <p:cNvPr id="63490" name="Picture 2"/>
          <p:cNvPicPr>
            <a:picLocks noChangeAspect="1" noChangeArrowheads="1"/>
          </p:cNvPicPr>
          <p:nvPr/>
        </p:nvPicPr>
        <p:blipFill>
          <a:blip r:embed="rId3"/>
          <a:srcRect/>
          <a:stretch>
            <a:fillRect/>
          </a:stretch>
        </p:blipFill>
        <p:spPr bwMode="auto">
          <a:xfrm>
            <a:off x="616944" y="4174093"/>
            <a:ext cx="7199313" cy="600075"/>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7"/>
          <p:cNvSpPr>
            <a:spLocks noGrp="1"/>
          </p:cNvSpPr>
          <p:nvPr>
            <p:ph type="body" sz="quarter" idx="10"/>
          </p:nvPr>
        </p:nvSpPr>
        <p:spPr>
          <a:xfrm>
            <a:off x="261257" y="470892"/>
            <a:ext cx="7610534" cy="4180618"/>
          </a:xfrm>
        </p:spPr>
        <p:txBody>
          <a:bodyPr>
            <a:noAutofit/>
          </a:bodyPr>
          <a:lstStyle/>
          <a:p>
            <a:pPr indent="457200" algn="just"/>
            <a:r>
              <a:rPr lang="ru-RU" sz="1800" dirty="0" smtClean="0">
                <a:latin typeface="Times New Roman" pitchFamily="18" charset="0"/>
                <a:cs typeface="Times New Roman" pitchFamily="18" charset="0"/>
              </a:rPr>
              <a:t>Евразийское соответствие (англ. </a:t>
            </a:r>
            <a:r>
              <a:rPr lang="ru-RU" sz="1800" dirty="0" err="1" smtClean="0">
                <a:latin typeface="Times New Roman" pitchFamily="18" charset="0"/>
                <a:cs typeface="Times New Roman" pitchFamily="18" charset="0"/>
              </a:rPr>
              <a:t>Eurasian</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Conformity</a:t>
            </a:r>
            <a:r>
              <a:rPr lang="ru-RU" sz="1800" dirty="0" smtClean="0">
                <a:latin typeface="Times New Roman" pitchFamily="18" charset="0"/>
                <a:cs typeface="Times New Roman" pitchFamily="18" charset="0"/>
              </a:rPr>
              <a:t>, EAC) — единый знак обращения продукции на рынке государств-членов Евразийского экономического союза (до 31 декабря 2014 года Таможенного союза), знак обращения свидетельствует о том, что продукция, маркированная им, прошла все установленные в технических регламентах Таможенного союза и Евразийского экономического союза процедуры оценки (подтверждения) соответствия и соответствует требованиям всех распространяющихся на данную продукцию технических регламентов Таможенного союза и Евразийского экономического союза.</a:t>
            </a:r>
          </a:p>
          <a:p>
            <a:pPr indent="457200" algn="just"/>
            <a:r>
              <a:rPr lang="ru-RU" sz="1800" dirty="0" smtClean="0">
                <a:latin typeface="Times New Roman" pitchFamily="18" charset="0"/>
                <a:cs typeface="Times New Roman" pitchFamily="18" charset="0"/>
              </a:rPr>
              <a:t>Знак соответствия вступил в силу с августа 2013 года.</a:t>
            </a:r>
          </a:p>
          <a:p>
            <a:pPr indent="457200" algn="just"/>
            <a:r>
              <a:rPr lang="ru-RU" sz="1800" dirty="0" smtClean="0">
                <a:latin typeface="Times New Roman" pitchFamily="18" charset="0"/>
                <a:cs typeface="Times New Roman" pitchFamily="18" charset="0"/>
              </a:rPr>
              <a:t>Маркировка официального утверждения «Е» или «е» (для колесных транспортных средств) приравнивается к маркировке единым знаком обращения продукции на рынке государств-членов Таможенного союза.</a:t>
            </a:r>
          </a:p>
        </p:txBody>
      </p:sp>
      <p:sp>
        <p:nvSpPr>
          <p:cNvPr id="6" name="TextBox 5"/>
          <p:cNvSpPr txBox="1"/>
          <p:nvPr/>
        </p:nvSpPr>
        <p:spPr>
          <a:xfrm>
            <a:off x="8587394" y="4774168"/>
            <a:ext cx="537754" cy="369332"/>
          </a:xfrm>
          <a:prstGeom prst="rect">
            <a:avLst/>
          </a:prstGeom>
          <a:noFill/>
        </p:spPr>
        <p:txBody>
          <a:bodyPr wrap="square" rtlCol="0">
            <a:spAutoFit/>
          </a:bodyPr>
          <a:lstStyle/>
          <a:p>
            <a:r>
              <a:rPr lang="ru-RU" dirty="0" smtClean="0"/>
              <a:t>42</a:t>
            </a:r>
            <a:endParaRPr lang="ru-RU" dirty="0"/>
          </a:p>
        </p:txBody>
      </p:sp>
      <p:pic>
        <p:nvPicPr>
          <p:cNvPr id="2050" name="Picture 2" descr="https://upload.wikimedia.org/wikipedia/commons/thumb/f/f7/EAC_b-on-w.svg/1024px-EAC_b-on-w.svg.png"/>
          <p:cNvPicPr>
            <a:picLocks noChangeAspect="1" noChangeArrowheads="1"/>
          </p:cNvPicPr>
          <p:nvPr/>
        </p:nvPicPr>
        <p:blipFill>
          <a:blip r:embed="rId2"/>
          <a:srcRect/>
          <a:stretch>
            <a:fillRect/>
          </a:stretch>
        </p:blipFill>
        <p:spPr bwMode="auto">
          <a:xfrm>
            <a:off x="7871791" y="2135495"/>
            <a:ext cx="1014818" cy="928598"/>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7"/>
          <p:cNvSpPr>
            <a:spLocks noGrp="1"/>
          </p:cNvSpPr>
          <p:nvPr>
            <p:ph type="body" sz="quarter" idx="10"/>
          </p:nvPr>
        </p:nvSpPr>
        <p:spPr>
          <a:xfrm>
            <a:off x="407028" y="192600"/>
            <a:ext cx="8326137" cy="3304080"/>
          </a:xfrm>
        </p:spPr>
        <p:txBody>
          <a:bodyPr>
            <a:noAutofit/>
          </a:bodyPr>
          <a:lstStyle/>
          <a:p>
            <a:pPr indent="457200" algn="just"/>
            <a:r>
              <a:rPr lang="ru-RU" sz="1800" b="1" dirty="0" smtClean="0">
                <a:latin typeface="Times New Roman" pitchFamily="18" charset="0"/>
                <a:cs typeface="Times New Roman" pitchFamily="18" charset="0"/>
              </a:rPr>
              <a:t>Маркировка CE</a:t>
            </a:r>
            <a:r>
              <a:rPr lang="ru-RU" sz="1800" dirty="0" smtClean="0">
                <a:latin typeface="Times New Roman" pitchFamily="18" charset="0"/>
                <a:cs typeface="Times New Roman" pitchFamily="18" charset="0"/>
              </a:rPr>
              <a:t> (аббревиатура фр. </a:t>
            </a:r>
            <a:r>
              <a:rPr lang="ru-RU" sz="1800" i="1" dirty="0" err="1" smtClean="0">
                <a:latin typeface="Times New Roman" pitchFamily="18" charset="0"/>
                <a:cs typeface="Times New Roman" pitchFamily="18" charset="0"/>
              </a:rPr>
              <a:t>Conformité</a:t>
            </a:r>
            <a:r>
              <a:rPr lang="ru-RU" sz="1800" i="1" dirty="0" smtClean="0">
                <a:latin typeface="Times New Roman" pitchFamily="18" charset="0"/>
                <a:cs typeface="Times New Roman" pitchFamily="18" charset="0"/>
              </a:rPr>
              <a:t> </a:t>
            </a:r>
            <a:r>
              <a:rPr lang="ru-RU" sz="1800" i="1" dirty="0" err="1" smtClean="0">
                <a:latin typeface="Times New Roman" pitchFamily="18" charset="0"/>
                <a:cs typeface="Times New Roman" pitchFamily="18" charset="0"/>
              </a:rPr>
              <a:t>Européenne</a:t>
            </a:r>
            <a:r>
              <a:rPr lang="ru-RU" sz="1800" dirty="0" smtClean="0">
                <a:latin typeface="Times New Roman" pitchFamily="18" charset="0"/>
                <a:cs typeface="Times New Roman" pitchFamily="18" charset="0"/>
              </a:rPr>
              <a:t> — «европейское соответствие») — специальный знак, наносимый на изделие, который удостоверяет, что изделие соответствует основным требованиям директив ЕС и гармонизированным стандартам Европейского союза, а также то, что продукт прошёл процедуру оценки соответствия директивам. Маркировка </a:t>
            </a:r>
            <a:r>
              <a:rPr lang="ru-RU" sz="1800" b="1" dirty="0" smtClean="0">
                <a:latin typeface="Times New Roman" pitchFamily="18" charset="0"/>
                <a:cs typeface="Times New Roman" pitchFamily="18" charset="0"/>
              </a:rPr>
              <a:t>CE</a:t>
            </a:r>
            <a:r>
              <a:rPr lang="ru-RU" sz="1800" dirty="0" smtClean="0">
                <a:latin typeface="Times New Roman" pitchFamily="18" charset="0"/>
                <a:cs typeface="Times New Roman" pitchFamily="18" charset="0"/>
              </a:rPr>
              <a:t> указывает на то, что изделие не является вредным (опасным) для здоровья его потребителей, а также безвредно для окружающей среды. Однако следует учитывать, что знак </a:t>
            </a:r>
            <a:r>
              <a:rPr lang="ru-RU" sz="1800" b="1" dirty="0" smtClean="0">
                <a:latin typeface="Times New Roman" pitchFamily="18" charset="0"/>
                <a:cs typeface="Times New Roman" pitchFamily="18" charset="0"/>
              </a:rPr>
              <a:t>CE</a:t>
            </a:r>
            <a:r>
              <a:rPr lang="ru-RU" sz="1800" dirty="0" smtClean="0">
                <a:latin typeface="Times New Roman" pitchFamily="18" charset="0"/>
                <a:cs typeface="Times New Roman" pitchFamily="18" charset="0"/>
              </a:rPr>
              <a:t> не является символом качества продукции. Знак СЕ является единственным знаком в странах Европейского союза, подтверждающим соответствие продукции европейским стандартам безопасности для человека, имущества и окружающей среды.</a:t>
            </a:r>
          </a:p>
        </p:txBody>
      </p:sp>
      <p:sp>
        <p:nvSpPr>
          <p:cNvPr id="6" name="TextBox 5"/>
          <p:cNvSpPr txBox="1"/>
          <p:nvPr/>
        </p:nvSpPr>
        <p:spPr>
          <a:xfrm>
            <a:off x="8587394" y="4774168"/>
            <a:ext cx="537754" cy="369332"/>
          </a:xfrm>
          <a:prstGeom prst="rect">
            <a:avLst/>
          </a:prstGeom>
          <a:noFill/>
        </p:spPr>
        <p:txBody>
          <a:bodyPr wrap="square" rtlCol="0">
            <a:spAutoFit/>
          </a:bodyPr>
          <a:lstStyle/>
          <a:p>
            <a:r>
              <a:rPr lang="ru-RU" dirty="0" smtClean="0"/>
              <a:t>43</a:t>
            </a:r>
            <a:endParaRPr lang="ru-RU" dirty="0"/>
          </a:p>
        </p:txBody>
      </p:sp>
      <p:pic>
        <p:nvPicPr>
          <p:cNvPr id="64514" name="Picture 2" descr="https://upload.wikimedia.org/wikipedia/commons/thumb/6/66/Conformit%C3%A9_Europ%C3%A9enne_%28logo%29.svg/1280px-Conformit%C3%A9_Europ%C3%A9enne_%28logo%29.svg.png"/>
          <p:cNvPicPr>
            <a:picLocks noChangeAspect="1" noChangeArrowheads="1"/>
          </p:cNvPicPr>
          <p:nvPr/>
        </p:nvPicPr>
        <p:blipFill>
          <a:blip r:embed="rId2"/>
          <a:srcRect/>
          <a:stretch>
            <a:fillRect/>
          </a:stretch>
        </p:blipFill>
        <p:spPr bwMode="auto">
          <a:xfrm>
            <a:off x="3491969" y="3509931"/>
            <a:ext cx="1789043" cy="1277489"/>
          </a:xfrm>
          <a:prstGeom prst="rect">
            <a:avLst/>
          </a:prstGeo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38194" y="4774168"/>
            <a:ext cx="537754" cy="369332"/>
          </a:xfrm>
          <a:prstGeom prst="rect">
            <a:avLst/>
          </a:prstGeom>
          <a:noFill/>
        </p:spPr>
        <p:txBody>
          <a:bodyPr wrap="square" rtlCol="0">
            <a:spAutoFit/>
          </a:bodyPr>
          <a:lstStyle/>
          <a:p>
            <a:r>
              <a:rPr lang="ru-RU" dirty="0" smtClean="0"/>
              <a:t>44</a:t>
            </a:r>
            <a:endParaRPr lang="ru-RU" dirty="0"/>
          </a:p>
        </p:txBody>
      </p:sp>
      <p:sp>
        <p:nvSpPr>
          <p:cNvPr id="5" name="Текст 7"/>
          <p:cNvSpPr>
            <a:spLocks noGrp="1"/>
          </p:cNvSpPr>
          <p:nvPr>
            <p:ph type="body" sz="quarter" idx="10"/>
          </p:nvPr>
        </p:nvSpPr>
        <p:spPr>
          <a:xfrm>
            <a:off x="355600" y="330200"/>
            <a:ext cx="8282594" cy="4443968"/>
          </a:xfrm>
        </p:spPr>
        <p:txBody>
          <a:bodyPr>
            <a:noAutofit/>
          </a:bodyPr>
          <a:lstStyle/>
          <a:p>
            <a:pPr indent="457200" algn="just">
              <a:spcBef>
                <a:spcPts val="0"/>
              </a:spcBef>
              <a:spcAft>
                <a:spcPts val="600"/>
              </a:spcAft>
            </a:pPr>
            <a:r>
              <a:rPr lang="ru-RU" sz="1800" b="1" dirty="0" smtClean="0">
                <a:solidFill>
                  <a:srgbClr val="FF0000"/>
                </a:solidFill>
                <a:latin typeface="Times New Roman" pitchFamily="18" charset="0"/>
                <a:cs typeface="Times New Roman" pitchFamily="18" charset="0"/>
              </a:rPr>
              <a:t>3. Системы сертификации</a:t>
            </a:r>
          </a:p>
          <a:p>
            <a:pPr indent="457200" algn="just">
              <a:spcBef>
                <a:spcPts val="0"/>
              </a:spcBef>
            </a:pPr>
            <a:r>
              <a:rPr lang="ru-RU" sz="1800" dirty="0" smtClean="0">
                <a:latin typeface="Times New Roman" pitchFamily="18" charset="0"/>
                <a:cs typeface="Times New Roman" pitchFamily="18" charset="0"/>
              </a:rPr>
              <a:t>Система сертификации - совокупность правил выполнения работ по сертификации, ее участников и правил функционирования системы сертификации в целом.</a:t>
            </a:r>
          </a:p>
          <a:p>
            <a:pPr indent="457200" algn="just">
              <a:spcBef>
                <a:spcPts val="0"/>
              </a:spcBef>
            </a:pPr>
            <a:r>
              <a:rPr lang="ru-RU" sz="1800" dirty="0" smtClean="0">
                <a:latin typeface="Times New Roman" pitchFamily="18" charset="0"/>
                <a:cs typeface="Times New Roman" pitchFamily="18" charset="0"/>
              </a:rPr>
              <a:t>Аккредитация:</a:t>
            </a:r>
          </a:p>
          <a:p>
            <a:pPr indent="457200" algn="just">
              <a:spcBef>
                <a:spcPts val="0"/>
              </a:spcBef>
              <a:buAutoNum type="arabicParenR"/>
            </a:pPr>
            <a:r>
              <a:rPr lang="ru-RU" sz="1800" dirty="0" smtClean="0">
                <a:latin typeface="Times New Roman" pitchFamily="18" charset="0"/>
                <a:cs typeface="Times New Roman" pitchFamily="18" charset="0"/>
              </a:rPr>
              <a:t>аккредитация в национальной системе аккредитации (далее также - аккредитация) - подтверждение национальным органом по аккредитации соответствия юридического лица или индивидуального предпринимателя критериям аккредитации, являющееся официальным свидетельством компетентности юридического лица или индивидуального предпринимателя осуществлять деятельность в определенной области аккредитации;</a:t>
            </a:r>
          </a:p>
          <a:p>
            <a:pPr indent="457200" algn="just">
              <a:spcBef>
                <a:spcPts val="0"/>
              </a:spcBef>
              <a:buAutoNum type="arabicParenR"/>
            </a:pPr>
            <a:r>
              <a:rPr lang="ru-RU" sz="1800" dirty="0" smtClean="0">
                <a:latin typeface="Times New Roman" pitchFamily="18" charset="0"/>
                <a:cs typeface="Times New Roman" pitchFamily="18" charset="0"/>
              </a:rPr>
              <a:t>выписка из реестра аккредитованных лиц (аттестат аккредитации) - документ, формируемый в автоматическом режиме средствами федеральной государственной информационной системы в области аккредитации и удостоверяющий аккредитацию в определенной области аккредитации на момент его формирования.</a:t>
            </a:r>
          </a:p>
          <a:p>
            <a:endParaRPr lang="ru-RU" dirty="0" smtClean="0">
              <a:latin typeface="Times New Roman" pitchFamily="18" charset="0"/>
              <a:cs typeface="Times New Roman" pitchFamily="18" charset="0"/>
            </a:endParaRPr>
          </a:p>
          <a:p>
            <a:pPr indent="457200" algn="just">
              <a:spcBef>
                <a:spcPts val="0"/>
              </a:spcBef>
              <a:buAutoNum type="arabicParenR"/>
            </a:pPr>
            <a:endParaRPr lang="ru-RU" dirty="0" smtClean="0">
              <a:latin typeface="Times New Roman" pitchFamily="18" charset="0"/>
              <a:cs typeface="Times New Roman"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38194" y="4774168"/>
            <a:ext cx="537754" cy="369332"/>
          </a:xfrm>
          <a:prstGeom prst="rect">
            <a:avLst/>
          </a:prstGeom>
          <a:noFill/>
        </p:spPr>
        <p:txBody>
          <a:bodyPr wrap="square" rtlCol="0">
            <a:spAutoFit/>
          </a:bodyPr>
          <a:lstStyle/>
          <a:p>
            <a:r>
              <a:rPr lang="ru-RU" dirty="0" smtClean="0"/>
              <a:t>45</a:t>
            </a:r>
            <a:endParaRPr lang="ru-RU" dirty="0"/>
          </a:p>
        </p:txBody>
      </p:sp>
      <p:sp>
        <p:nvSpPr>
          <p:cNvPr id="5" name="Текст 7"/>
          <p:cNvSpPr>
            <a:spLocks noGrp="1"/>
          </p:cNvSpPr>
          <p:nvPr>
            <p:ph type="body" sz="quarter" idx="10"/>
          </p:nvPr>
        </p:nvSpPr>
        <p:spPr>
          <a:xfrm>
            <a:off x="355600" y="330200"/>
            <a:ext cx="8282594" cy="4443968"/>
          </a:xfrm>
        </p:spPr>
        <p:txBody>
          <a:bodyPr>
            <a:noAutofit/>
          </a:bodyPr>
          <a:lstStyle/>
          <a:p>
            <a:pPr indent="457200" algn="just"/>
            <a:r>
              <a:rPr lang="ru-RU" sz="1800" dirty="0" smtClean="0">
                <a:latin typeface="Times New Roman" pitchFamily="18" charset="0"/>
                <a:cs typeface="Times New Roman" pitchFamily="18" charset="0"/>
              </a:rPr>
              <a:t>Аккредитуются:</a:t>
            </a:r>
          </a:p>
          <a:p>
            <a:pPr marL="180000" algn="just">
              <a:buFont typeface="Wingdings" pitchFamily="2" charset="2"/>
              <a:buChar char="Ø"/>
            </a:pPr>
            <a:r>
              <a:rPr lang="ru-RU" sz="1800" dirty="0" smtClean="0">
                <a:latin typeface="Times New Roman" pitchFamily="18" charset="0"/>
                <a:cs typeface="Times New Roman" pitchFamily="18" charset="0"/>
              </a:rPr>
              <a:t> организации (вузы, СМИ и др.);</a:t>
            </a:r>
          </a:p>
          <a:p>
            <a:pPr marL="180000" algn="just">
              <a:buFont typeface="Wingdings" pitchFamily="2" charset="2"/>
              <a:buChar char="Ø"/>
            </a:pPr>
            <a:r>
              <a:rPr lang="ru-RU" sz="1800" dirty="0" smtClean="0">
                <a:latin typeface="Times New Roman" pitchFamily="18" charset="0"/>
                <a:cs typeface="Times New Roman" pitchFamily="18" charset="0"/>
              </a:rPr>
              <a:t> услуги, для оценки качества которых потребитель не обладает достаточной компетенцией. </a:t>
            </a:r>
          </a:p>
          <a:p>
            <a:pPr marL="180000" indent="457200" algn="just"/>
            <a:r>
              <a:rPr lang="ru-RU" sz="1800" dirty="0" smtClean="0">
                <a:latin typeface="Times New Roman" pitchFamily="18" charset="0"/>
                <a:cs typeface="Times New Roman" pitchFamily="18" charset="0"/>
              </a:rPr>
              <a:t>К аккредитуемым услугам относят: услуги по образованию, услуги по проведению испытаний (испытательные лаборатории), услуги по клинической диагностике (медицинские лаборатории), услуги по калибровке (калибровочные лаборатории), услуги по сертификации (органы по сертификации) и т. п. Как правило, аккредитацию проводят органы по аккредитации, которые осуществляют свою деятельность по определённым правилам и процедурам.</a:t>
            </a:r>
          </a:p>
          <a:p>
            <a:pPr marL="180000" algn="just">
              <a:buFont typeface="Arial" pitchFamily="34" charset="0"/>
              <a:buChar char="•"/>
            </a:pPr>
            <a:endParaRPr lang="ru-RU" sz="1800" dirty="0" smtClean="0">
              <a:latin typeface="Times New Roman" pitchFamily="18" charset="0"/>
              <a:cs typeface="Times New Roman" pitchFamily="18" charset="0"/>
            </a:endParaRPr>
          </a:p>
          <a:p>
            <a:endParaRPr lang="ru-RU" dirty="0" smtClean="0">
              <a:latin typeface="Times New Roman" pitchFamily="18" charset="0"/>
              <a:cs typeface="Times New Roman" pitchFamily="18" charset="0"/>
            </a:endParaRPr>
          </a:p>
          <a:p>
            <a:pPr indent="457200" algn="just">
              <a:spcBef>
                <a:spcPts val="0"/>
              </a:spcBef>
              <a:buAutoNum type="arabicParenR"/>
            </a:pPr>
            <a:endParaRPr lang="ru-RU" dirty="0" smtClean="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586281" y="4786009"/>
            <a:ext cx="557719" cy="369332"/>
          </a:xfrm>
          <a:prstGeom prst="rect">
            <a:avLst/>
          </a:prstGeom>
          <a:noFill/>
        </p:spPr>
        <p:txBody>
          <a:bodyPr wrap="square" rtlCol="0">
            <a:spAutoFit/>
          </a:bodyPr>
          <a:lstStyle/>
          <a:p>
            <a:r>
              <a:rPr lang="ru-RU" dirty="0" smtClean="0"/>
              <a:t>8</a:t>
            </a:r>
            <a:endParaRPr lang="ru-RU" dirty="0"/>
          </a:p>
        </p:txBody>
      </p:sp>
      <p:sp>
        <p:nvSpPr>
          <p:cNvPr id="7" name="TextBox 6"/>
          <p:cNvSpPr txBox="1"/>
          <p:nvPr/>
        </p:nvSpPr>
        <p:spPr>
          <a:xfrm>
            <a:off x="265889" y="739302"/>
            <a:ext cx="8651132" cy="3354765"/>
          </a:xfrm>
          <a:prstGeom prst="rect">
            <a:avLst/>
          </a:prstGeom>
          <a:noFill/>
        </p:spPr>
        <p:txBody>
          <a:bodyPr wrap="square" rtlCol="0">
            <a:spAutoFit/>
          </a:bodyPr>
          <a:lstStyle/>
          <a:p>
            <a:pPr algn="just"/>
            <a:r>
              <a:rPr lang="ru-RU" b="1" dirty="0">
                <a:latin typeface="Times New Roman" panose="02020603050405020304" pitchFamily="18" charset="0"/>
                <a:cs typeface="Times New Roman" panose="02020603050405020304" pitchFamily="18" charset="0"/>
              </a:rPr>
              <a:t>Нормативные документы II</a:t>
            </a:r>
            <a:r>
              <a:rPr lang="ru-RU" dirty="0">
                <a:latin typeface="Times New Roman" panose="02020603050405020304" pitchFamily="18" charset="0"/>
                <a:cs typeface="Times New Roman" panose="02020603050405020304" pitchFamily="18" charset="0"/>
              </a:rPr>
              <a:t> </a:t>
            </a:r>
            <a:r>
              <a:rPr lang="ru-RU" b="1" dirty="0">
                <a:latin typeface="Times New Roman" panose="02020603050405020304" pitchFamily="18" charset="0"/>
                <a:cs typeface="Times New Roman" panose="02020603050405020304" pitchFamily="18" charset="0"/>
              </a:rPr>
              <a:t>уровня</a:t>
            </a:r>
            <a:r>
              <a:rPr lang="ru-RU" dirty="0">
                <a:latin typeface="Times New Roman" panose="02020603050405020304" pitchFamily="18" charset="0"/>
                <a:cs typeface="Times New Roman" panose="02020603050405020304" pitchFamily="18" charset="0"/>
              </a:rPr>
              <a:t> представлены</a:t>
            </a:r>
            <a:r>
              <a:rPr lang="ru-RU" dirty="0" smtClean="0">
                <a:latin typeface="Times New Roman" panose="02020603050405020304" pitchFamily="18" charset="0"/>
                <a:cs typeface="Times New Roman" panose="02020603050405020304" pitchFamily="18" charset="0"/>
              </a:rPr>
              <a:t>:</a:t>
            </a:r>
          </a:p>
          <a:p>
            <a:pPr algn="just"/>
            <a:endParaRPr lang="ru-RU"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государственными стандартами РФ;</a:t>
            </a:r>
          </a:p>
          <a:p>
            <a:pPr marL="285750" indent="-285750" algn="just">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межгосударственными стандартами (ГОСТ), введенными в действие постановлением Госстандарта России (Госстроя России) в качестве государственных стандартов Российской Федерации;</a:t>
            </a:r>
          </a:p>
          <a:p>
            <a:pPr marL="285750" indent="-285750" algn="just">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государственными стандартами бывшего </a:t>
            </a:r>
            <a:r>
              <a:rPr lang="ru-RU" dirty="0" smtClean="0">
                <a:latin typeface="Times New Roman" panose="02020603050405020304" pitchFamily="18" charset="0"/>
                <a:cs typeface="Times New Roman" panose="02020603050405020304" pitchFamily="18" charset="0"/>
              </a:rPr>
              <a:t>СССР </a:t>
            </a:r>
            <a:r>
              <a:rPr lang="ru-RU" dirty="0">
                <a:latin typeface="Times New Roman" panose="02020603050405020304" pitchFamily="18" charset="0"/>
                <a:cs typeface="Times New Roman" panose="02020603050405020304" pitchFamily="18" charset="0"/>
              </a:rPr>
              <a:t>(ГОСТ);</a:t>
            </a:r>
          </a:p>
          <a:p>
            <a:pPr marL="285750" indent="-285750" algn="just">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правилами, нормами и рекомендациями по стандартизации;</a:t>
            </a:r>
          </a:p>
          <a:p>
            <a:pPr marL="285750" indent="-285750" algn="just">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общероссийскими классификаторами технико-экономической и социальной информации.</a:t>
            </a:r>
          </a:p>
          <a:p>
            <a:pPr algn="just"/>
            <a:endParaRPr lang="ru-RU" sz="1600" dirty="0" smtClean="0">
              <a:latin typeface="Times New Roman" pitchFamily="18" charset="0"/>
              <a:cs typeface="Times New Roman" pitchFamily="18" charset="0"/>
            </a:endParaRPr>
          </a:p>
          <a:p>
            <a:pPr algn="just"/>
            <a:endParaRPr lang="ru-RU" sz="1600" dirty="0" smtClean="0">
              <a:latin typeface="Times New Roman" pitchFamily="18" charset="0"/>
              <a:cs typeface="Times New Roman"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a:xfrm>
            <a:off x="450573" y="233357"/>
            <a:ext cx="8242838" cy="4745043"/>
          </a:xfrm>
          <a:solidFill>
            <a:schemeClr val="bg1"/>
          </a:solidFill>
        </p:spPr>
        <p:txBody>
          <a:bodyPr>
            <a:noAutofit/>
          </a:bodyPr>
          <a:lstStyle/>
          <a:p>
            <a:pPr indent="457200" algn="just">
              <a:spcBef>
                <a:spcPts val="0"/>
              </a:spcBef>
            </a:pPr>
            <a:r>
              <a:rPr lang="ru-RU" sz="1800" dirty="0" smtClean="0">
                <a:latin typeface="Times New Roman" pitchFamily="18" charset="0"/>
                <a:cs typeface="Times New Roman" pitchFamily="18" charset="0"/>
              </a:rPr>
              <a:t>Различия между аккредитацией и сертификацией:</a:t>
            </a:r>
          </a:p>
          <a:p>
            <a:pPr indent="457200" algn="just">
              <a:spcBef>
                <a:spcPts val="0"/>
              </a:spcBef>
            </a:pPr>
            <a:r>
              <a:rPr lang="ru-RU" sz="1800" dirty="0" smtClean="0">
                <a:latin typeface="Times New Roman" pitchFamily="18" charset="0"/>
                <a:cs typeface="Times New Roman" pitchFamily="18" charset="0"/>
              </a:rPr>
              <a:t>1. Аккредитуется деятельность, тогда как сертифицируется продукция.</a:t>
            </a:r>
          </a:p>
          <a:p>
            <a:pPr indent="457200" algn="just">
              <a:spcBef>
                <a:spcPts val="0"/>
              </a:spcBef>
            </a:pPr>
            <a:r>
              <a:rPr lang="ru-RU" sz="1800" dirty="0" smtClean="0">
                <a:latin typeface="Times New Roman" pitchFamily="18" charset="0"/>
                <a:cs typeface="Times New Roman" pitchFamily="18" charset="0"/>
              </a:rPr>
              <a:t>2. Аккредитация осуществляется Федеральной службой по аккредитации (</a:t>
            </a:r>
            <a:r>
              <a:rPr lang="ru-RU" sz="1800" dirty="0" err="1" smtClean="0">
                <a:latin typeface="Times New Roman" pitchFamily="18" charset="0"/>
                <a:cs typeface="Times New Roman" pitchFamily="18" charset="0"/>
              </a:rPr>
              <a:t>Росаккредитация</a:t>
            </a:r>
            <a:r>
              <a:rPr lang="ru-RU" sz="1800" dirty="0" smtClean="0">
                <a:latin typeface="Times New Roman" pitchFamily="18" charset="0"/>
                <a:cs typeface="Times New Roman" pitchFamily="18" charset="0"/>
              </a:rPr>
              <a:t>), тогда как сертификация осуществляется органами по сертификации, аккредитуемыми </a:t>
            </a:r>
            <a:r>
              <a:rPr lang="ru-RU" sz="1800" dirty="0" err="1" smtClean="0">
                <a:latin typeface="Times New Roman" pitchFamily="18" charset="0"/>
                <a:cs typeface="Times New Roman" pitchFamily="18" charset="0"/>
              </a:rPr>
              <a:t>Росаккредитацией</a:t>
            </a:r>
            <a:r>
              <a:rPr lang="ru-RU" sz="1800" dirty="0" smtClean="0">
                <a:latin typeface="Times New Roman" pitchFamily="18" charset="0"/>
                <a:cs typeface="Times New Roman" pitchFamily="18" charset="0"/>
              </a:rPr>
              <a:t>.</a:t>
            </a:r>
          </a:p>
          <a:p>
            <a:pPr indent="457200" algn="just">
              <a:spcBef>
                <a:spcPts val="0"/>
              </a:spcBef>
            </a:pPr>
            <a:r>
              <a:rPr lang="ru-RU" sz="1800" dirty="0" smtClean="0">
                <a:latin typeface="Times New Roman" pitchFamily="18" charset="0"/>
                <a:cs typeface="Times New Roman" pitchFamily="18" charset="0"/>
              </a:rPr>
              <a:t>Минюстом России зарегистрирован приказ Минэкономразвития России от 26 октября 2020 г. № 707 «Об утверждении критериев аккредитации и перечня документов, подтверждающих соответствие заявителя, аккредитованного лица критериям аккредитации», которым утверждены новые критерии аккредитации, устанавливающие совокупность требований, которым должны удовлетворять заявитель, аккредитованное в национальной системе аккредитации лицо для осуществления деятельности в области аккредитации с 1 января 2021 г. </a:t>
            </a:r>
          </a:p>
          <a:p>
            <a:pPr indent="457200" algn="just">
              <a:spcBef>
                <a:spcPts val="0"/>
              </a:spcBef>
            </a:pPr>
            <a:r>
              <a:rPr lang="ru-RU" sz="1800" dirty="0" smtClean="0">
                <a:latin typeface="Times New Roman" pitchFamily="18" charset="0"/>
                <a:cs typeface="Times New Roman" pitchFamily="18" charset="0"/>
              </a:rPr>
              <a:t>Новые требования аккредитации предусматривают дифференцированный подход в части требований, предъявляемых к органам по оценке соответствия в сферах обязательной и добровольной оценки соответствия.</a:t>
            </a:r>
          </a:p>
        </p:txBody>
      </p:sp>
      <p:sp>
        <p:nvSpPr>
          <p:cNvPr id="4" name="TextBox 3"/>
          <p:cNvSpPr txBox="1"/>
          <p:nvPr/>
        </p:nvSpPr>
        <p:spPr>
          <a:xfrm>
            <a:off x="8587394" y="4774168"/>
            <a:ext cx="537754" cy="369332"/>
          </a:xfrm>
          <a:prstGeom prst="rect">
            <a:avLst/>
          </a:prstGeom>
          <a:noFill/>
        </p:spPr>
        <p:txBody>
          <a:bodyPr wrap="square" rtlCol="0">
            <a:spAutoFit/>
          </a:bodyPr>
          <a:lstStyle/>
          <a:p>
            <a:r>
              <a:rPr lang="ru-RU" dirty="0" smtClean="0"/>
              <a:t>46</a:t>
            </a:r>
            <a:endParaRPr lang="ru-RU"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2"/>
          <p:cNvSpPr>
            <a:spLocks noGrp="1"/>
          </p:cNvSpPr>
          <p:nvPr>
            <p:ph type="body" sz="quarter" idx="10"/>
          </p:nvPr>
        </p:nvSpPr>
        <p:spPr>
          <a:xfrm>
            <a:off x="450573" y="233357"/>
            <a:ext cx="8242838" cy="4745043"/>
          </a:xfrm>
          <a:solidFill>
            <a:schemeClr val="bg1"/>
          </a:solidFill>
        </p:spPr>
        <p:txBody>
          <a:bodyPr>
            <a:noAutofit/>
          </a:bodyPr>
          <a:lstStyle/>
          <a:p>
            <a:pPr indent="457200" algn="just">
              <a:spcBef>
                <a:spcPts val="0"/>
              </a:spcBef>
            </a:pPr>
            <a:r>
              <a:rPr lang="ru-RU" sz="1800" dirty="0" smtClean="0">
                <a:latin typeface="Times New Roman" pitchFamily="18" charset="0"/>
                <a:cs typeface="Times New Roman" pitchFamily="18" charset="0"/>
              </a:rPr>
              <a:t>Типовая структура построения системы сертификации</a:t>
            </a:r>
          </a:p>
          <a:p>
            <a:pPr indent="457200" algn="just">
              <a:spcBef>
                <a:spcPts val="0"/>
              </a:spcBef>
            </a:pPr>
            <a:endParaRPr lang="ru-RU" sz="1800" dirty="0" smtClean="0">
              <a:latin typeface="Times New Roman" pitchFamily="18" charset="0"/>
              <a:cs typeface="Times New Roman" pitchFamily="18" charset="0"/>
            </a:endParaRPr>
          </a:p>
          <a:p>
            <a:pPr indent="457200" algn="just">
              <a:spcBef>
                <a:spcPts val="0"/>
              </a:spcBef>
            </a:pPr>
            <a:r>
              <a:rPr lang="ru-RU" sz="1800" dirty="0" smtClean="0">
                <a:latin typeface="Times New Roman" pitchFamily="18" charset="0"/>
                <a:cs typeface="Times New Roman" pitchFamily="18" charset="0"/>
              </a:rPr>
              <a:t>Проведение </a:t>
            </a:r>
            <a:r>
              <a:rPr lang="ru-RU" sz="1800" dirty="0">
                <a:latin typeface="Times New Roman" pitchFamily="18" charset="0"/>
                <a:cs typeface="Times New Roman" pitchFamily="18" charset="0"/>
              </a:rPr>
              <a:t>сертификации возможно только в рам­ках системы сертификации, которая должна быть признана всеми ее участниками и зарегистрирована в установленном порядке. В РФ ре­гистрацию систем сертификации осуществляет Госстандарт, являю­щийся национальным органом по сертификации. В его задачу входит проверка соответствия правил самостоятельных систем сертифика­ции российскому законодательству и нормативным документам и ведение реестра зарегистрированных систем</a:t>
            </a:r>
            <a:r>
              <a:rPr lang="ru-RU" sz="1800" dirty="0" smtClean="0">
                <a:latin typeface="Times New Roman" pitchFamily="18" charset="0"/>
                <a:cs typeface="Times New Roman" pitchFamily="18" charset="0"/>
              </a:rPr>
              <a:t>.</a:t>
            </a:r>
          </a:p>
          <a:p>
            <a:pPr indent="457200" algn="just">
              <a:spcBef>
                <a:spcPts val="0"/>
              </a:spcBef>
            </a:pPr>
            <a:endParaRPr lang="ru-RU" sz="1800" dirty="0">
              <a:latin typeface="Times New Roman" pitchFamily="18" charset="0"/>
              <a:cs typeface="Times New Roman" pitchFamily="18" charset="0"/>
            </a:endParaRPr>
          </a:p>
          <a:p>
            <a:pPr indent="457200" algn="just">
              <a:spcBef>
                <a:spcPts val="0"/>
              </a:spcBef>
            </a:pPr>
            <a:r>
              <a:rPr lang="en-US" sz="1800" dirty="0">
                <a:latin typeface="Times New Roman" pitchFamily="18" charset="0"/>
                <a:cs typeface="Times New Roman" pitchFamily="18" charset="0"/>
                <a:hlinkClick r:id="rId2"/>
              </a:rPr>
              <a:t>https://studfile.net/preview/8991130/page:4</a:t>
            </a:r>
            <a:r>
              <a:rPr lang="en-US" sz="1800" dirty="0" smtClean="0">
                <a:latin typeface="Times New Roman" pitchFamily="18" charset="0"/>
                <a:cs typeface="Times New Roman" pitchFamily="18" charset="0"/>
                <a:hlinkClick r:id="rId2"/>
              </a:rPr>
              <a:t>/</a:t>
            </a:r>
            <a:endParaRPr lang="ru-RU" sz="1800" dirty="0" smtClean="0">
              <a:latin typeface="Times New Roman" pitchFamily="18" charset="0"/>
              <a:cs typeface="Times New Roman" pitchFamily="18" charset="0"/>
            </a:endParaRPr>
          </a:p>
          <a:p>
            <a:pPr indent="457200" algn="just">
              <a:spcBef>
                <a:spcPts val="0"/>
              </a:spcBef>
            </a:pPr>
            <a:endParaRPr lang="ru-RU" sz="18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8966660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a:xfrm>
            <a:off x="1" y="207068"/>
            <a:ext cx="4569228" cy="4936432"/>
          </a:xfrm>
        </p:spPr>
        <p:txBody>
          <a:bodyPr>
            <a:noAutofit/>
          </a:bodyPr>
          <a:lstStyle/>
          <a:p>
            <a:pPr indent="457200" algn="just">
              <a:spcBef>
                <a:spcPts val="0"/>
              </a:spcBef>
            </a:pPr>
            <a:r>
              <a:rPr lang="ru-RU" dirty="0" smtClean="0">
                <a:latin typeface="Times New Roman" pitchFamily="18" charset="0"/>
                <a:cs typeface="Times New Roman" pitchFamily="18" charset="0"/>
              </a:rPr>
              <a:t>Структура Российской системы аккредитации (РОСА)</a:t>
            </a:r>
          </a:p>
          <a:p>
            <a:pPr indent="457200" algn="just">
              <a:spcBef>
                <a:spcPts val="0"/>
              </a:spcBef>
            </a:pPr>
            <a:r>
              <a:rPr lang="ru-RU" dirty="0" smtClean="0">
                <a:latin typeface="Times New Roman" pitchFamily="18" charset="0"/>
                <a:cs typeface="Times New Roman" pitchFamily="18" charset="0"/>
              </a:rPr>
              <a:t>Национальная система аккредитации в области подтверждения соответствия представляет собой совокупность правил выполнения работ по аккредитации, ее участников и проведение аккредитации в целом. Органы по сертификации и испытательные лаборатории (центры), осуществляющие деятельность по подтверждению соответствия, подлежат аккредитации в национальной системе аккредитации. В национальной системе аккредитации в добровольном порядке могут быть аккредитованы испытательные лаборатории (центры), осуществляющие деятельность в области добровольного подтверждения; юридические лица и индивидуальные предприниматели, проводящие испытания для собственных нужд.</a:t>
            </a:r>
          </a:p>
        </p:txBody>
      </p:sp>
      <p:sp>
        <p:nvSpPr>
          <p:cNvPr id="4" name="TextBox 3"/>
          <p:cNvSpPr txBox="1"/>
          <p:nvPr/>
        </p:nvSpPr>
        <p:spPr>
          <a:xfrm>
            <a:off x="8606246" y="4774168"/>
            <a:ext cx="537754" cy="369332"/>
          </a:xfrm>
          <a:prstGeom prst="rect">
            <a:avLst/>
          </a:prstGeom>
          <a:noFill/>
        </p:spPr>
        <p:txBody>
          <a:bodyPr wrap="square" rtlCol="0">
            <a:spAutoFit/>
          </a:bodyPr>
          <a:lstStyle/>
          <a:p>
            <a:r>
              <a:rPr lang="ru-RU" dirty="0" smtClean="0"/>
              <a:t>47</a:t>
            </a:r>
            <a:endParaRPr lang="ru-RU" dirty="0"/>
          </a:p>
        </p:txBody>
      </p:sp>
      <p:pic>
        <p:nvPicPr>
          <p:cNvPr id="156674" name="Picture 2"/>
          <p:cNvPicPr>
            <a:picLocks noChangeAspect="1" noChangeArrowheads="1"/>
          </p:cNvPicPr>
          <p:nvPr/>
        </p:nvPicPr>
        <p:blipFill>
          <a:blip r:embed="rId2"/>
          <a:srcRect/>
          <a:stretch>
            <a:fillRect/>
          </a:stretch>
        </p:blipFill>
        <p:spPr bwMode="auto">
          <a:xfrm>
            <a:off x="4675244" y="23965"/>
            <a:ext cx="4424363" cy="5106283"/>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0037"/>
            <a:ext cx="8229600" cy="620483"/>
          </a:xfrm>
        </p:spPr>
        <p:txBody>
          <a:bodyPr/>
          <a:lstStyle/>
          <a:p>
            <a:r>
              <a:rPr lang="ru-RU" dirty="0" smtClean="0"/>
              <a:t>Спасибо за внимание</a:t>
            </a:r>
            <a:r>
              <a:rPr lang="en-US" dirty="0" smtClean="0"/>
              <a:t>!</a:t>
            </a:r>
            <a:endParaRPr lang="en-US" dirty="0"/>
          </a:p>
        </p:txBody>
      </p:sp>
      <p:sp>
        <p:nvSpPr>
          <p:cNvPr id="3" name="Text Placeholder 2"/>
          <p:cNvSpPr>
            <a:spLocks noGrp="1"/>
          </p:cNvSpPr>
          <p:nvPr>
            <p:ph type="body" sz="quarter" idx="10"/>
          </p:nvPr>
        </p:nvSpPr>
        <p:spPr>
          <a:xfrm>
            <a:off x="457200" y="2490643"/>
            <a:ext cx="8229600" cy="594122"/>
          </a:xfrm>
        </p:spPr>
        <p:txBody>
          <a:bodyPr/>
          <a:lstStyle/>
          <a:p>
            <a:r>
              <a:rPr lang="en-US" dirty="0" smtClean="0"/>
              <a:t>www.</a:t>
            </a:r>
            <a:r>
              <a:rPr lang="pl-PL" dirty="0" smtClean="0"/>
              <a:t>ifmo.ru</a:t>
            </a:r>
            <a:endParaRPr lang="pl-PL" dirty="0"/>
          </a:p>
        </p:txBody>
      </p:sp>
      <p:sp>
        <p:nvSpPr>
          <p:cNvPr id="4" name="Заголовок 1"/>
          <p:cNvSpPr txBox="1">
            <a:spLocks/>
          </p:cNvSpPr>
          <p:nvPr/>
        </p:nvSpPr>
        <p:spPr>
          <a:xfrm>
            <a:off x="764693" y="997421"/>
            <a:ext cx="5965438" cy="148896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ru-RU" sz="3200" b="1" i="0" u="none" strike="noStrike" kern="1200" cap="none" spc="0" normalizeH="0" baseline="0" noProof="0" smtClean="0">
                <a:ln>
                  <a:noFill/>
                </a:ln>
                <a:solidFill>
                  <a:schemeClr val="bg1"/>
                </a:solidFill>
                <a:effectLst/>
                <a:uLnTx/>
                <a:uFillTx/>
                <a:latin typeface="+mj-lt"/>
                <a:ea typeface="+mj-ea"/>
                <a:cs typeface="+mj-cs"/>
              </a:rPr>
              <a:t>Благодарю за внимание!</a:t>
            </a:r>
            <a:endParaRPr kumimoji="0" lang="ru-RU" sz="32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TextBox 5"/>
          <p:cNvSpPr txBox="1"/>
          <p:nvPr/>
        </p:nvSpPr>
        <p:spPr>
          <a:xfrm>
            <a:off x="215900" y="231360"/>
            <a:ext cx="8470900" cy="4524315"/>
          </a:xfrm>
          <a:prstGeom prst="rect">
            <a:avLst/>
          </a:prstGeom>
          <a:noFill/>
        </p:spPr>
        <p:txBody>
          <a:bodyPr wrap="square" rtlCol="0">
            <a:spAutoFit/>
          </a:bodyPr>
          <a:lstStyle/>
          <a:p>
            <a:pPr indent="457200" algn="just"/>
            <a:r>
              <a:rPr lang="ru-RU" dirty="0" smtClean="0">
                <a:latin typeface="Times New Roman" pitchFamily="18" charset="0"/>
                <a:cs typeface="Times New Roman" pitchFamily="18" charset="0"/>
              </a:rPr>
              <a:t>Органы по сертификации - юридическое лицо или индивидуальный предприниматель, аккредитованные в соответствии с законодательством Российской Федерации об аккредитации в национальной системе аккредитации для выполнения работ по сертификации</a:t>
            </a:r>
          </a:p>
          <a:p>
            <a:pPr indent="457200" algn="just"/>
            <a:r>
              <a:rPr lang="ru-RU" dirty="0" smtClean="0">
                <a:latin typeface="Times New Roman" pitchFamily="18" charset="0"/>
                <a:cs typeface="Times New Roman" pitchFamily="18" charset="0"/>
              </a:rPr>
              <a:t>Испытательная лаборатория (</a:t>
            </a:r>
            <a:r>
              <a:rPr lang="ru-RU" b="1" dirty="0" smtClean="0">
                <a:latin typeface="Times New Roman" pitchFamily="18" charset="0"/>
                <a:cs typeface="Times New Roman" pitchFamily="18" charset="0"/>
              </a:rPr>
              <a:t>Требования к испытательным лабораториям  Приняты Наблюдательным советом, решение от 20 июля 2009 года N 30-БНС (с изменениями, принятыми Наблюдательным советом, решения от 16 августа 2010 года N 37-БНС, от 28 августа 2013 года N 55-БНС, от 27 декабря 2019 года N 94-БНС)</a:t>
            </a:r>
            <a:r>
              <a:rPr lang="ru-RU" dirty="0" smtClean="0">
                <a:latin typeface="Times New Roman" pitchFamily="18" charset="0"/>
                <a:cs typeface="Times New Roman" pitchFamily="18" charset="0"/>
              </a:rPr>
              <a:t>): </a:t>
            </a:r>
          </a:p>
          <a:p>
            <a:pPr indent="457200" algn="just" fontAlgn="base"/>
            <a:r>
              <a:rPr lang="ru-RU" dirty="0" smtClean="0">
                <a:latin typeface="Times New Roman" pitchFamily="18" charset="0"/>
                <a:cs typeface="Times New Roman" pitchFamily="18" charset="0"/>
              </a:rPr>
              <a:t>- орган по оценке соответствия, аккредитованный для проведения испытаний.</a:t>
            </a:r>
          </a:p>
          <a:p>
            <a:pPr indent="457200" algn="just" fontAlgn="base"/>
            <a:r>
              <a:rPr lang="ru-RU" dirty="0" smtClean="0">
                <a:latin typeface="Times New Roman" pitchFamily="18" charset="0"/>
                <a:cs typeface="Times New Roman" pitchFamily="18" charset="0"/>
              </a:rPr>
              <a:t>- орган по оценке соответствия, который осуществляет один или несколько из следующих видов деятельности:</a:t>
            </a:r>
          </a:p>
          <a:p>
            <a:pPr marL="1200150" lvl="2" indent="-285750" algn="just" fontAlgn="base">
              <a:buFontTx/>
              <a:buChar char="-"/>
            </a:pPr>
            <a:r>
              <a:rPr lang="ru-RU" dirty="0" smtClean="0">
                <a:latin typeface="Times New Roman" pitchFamily="18" charset="0"/>
                <a:cs typeface="Times New Roman" pitchFamily="18" charset="0"/>
              </a:rPr>
              <a:t>испытания;</a:t>
            </a:r>
          </a:p>
          <a:p>
            <a:pPr marL="1200150" lvl="2" indent="-285750" algn="just" fontAlgn="base">
              <a:buFontTx/>
              <a:buChar char="-"/>
            </a:pPr>
            <a:r>
              <a:rPr lang="ru-RU" dirty="0" smtClean="0">
                <a:latin typeface="Times New Roman" pitchFamily="18" charset="0"/>
                <a:cs typeface="Times New Roman" pitchFamily="18" charset="0"/>
              </a:rPr>
              <a:t>калибровка;</a:t>
            </a:r>
          </a:p>
          <a:p>
            <a:pPr marL="1200150" lvl="2" indent="-285750" algn="just" fontAlgn="base">
              <a:buFontTx/>
              <a:buChar char="-"/>
            </a:pPr>
            <a:r>
              <a:rPr lang="ru-RU" dirty="0" smtClean="0">
                <a:latin typeface="Times New Roman" pitchFamily="18" charset="0"/>
                <a:cs typeface="Times New Roman" pitchFamily="18" charset="0"/>
              </a:rPr>
              <a:t>отбор </a:t>
            </a:r>
            <a:r>
              <a:rPr lang="ru-RU" dirty="0">
                <a:latin typeface="Times New Roman" pitchFamily="18" charset="0"/>
                <a:cs typeface="Times New Roman" pitchFamily="18" charset="0"/>
              </a:rPr>
              <a:t>образцов, связанный с последующими испытаниями или калибровкой.</a:t>
            </a:r>
          </a:p>
        </p:txBody>
      </p:sp>
      <p:sp>
        <p:nvSpPr>
          <p:cNvPr id="7" name="TextBox 6"/>
          <p:cNvSpPr txBox="1"/>
          <p:nvPr/>
        </p:nvSpPr>
        <p:spPr>
          <a:xfrm>
            <a:off x="8606246" y="4774168"/>
            <a:ext cx="537754" cy="369332"/>
          </a:xfrm>
          <a:prstGeom prst="rect">
            <a:avLst/>
          </a:prstGeom>
          <a:noFill/>
        </p:spPr>
        <p:txBody>
          <a:bodyPr wrap="square" rtlCol="0">
            <a:spAutoFit/>
          </a:bodyPr>
          <a:lstStyle/>
          <a:p>
            <a:r>
              <a:rPr lang="ru-RU" dirty="0" smtClean="0"/>
              <a:t>47</a:t>
            </a:r>
            <a:endParaRPr lang="ru-RU" dirty="0"/>
          </a:p>
        </p:txBody>
      </p:sp>
    </p:spTree>
    <p:extLst>
      <p:ext uri="{BB962C8B-B14F-4D97-AF65-F5344CB8AC3E}">
        <p14:creationId xmlns:p14="http://schemas.microsoft.com/office/powerpoint/2010/main" val="18649425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0037"/>
            <a:ext cx="8229600" cy="620483"/>
          </a:xfrm>
        </p:spPr>
        <p:txBody>
          <a:bodyPr/>
          <a:lstStyle/>
          <a:p>
            <a:r>
              <a:rPr lang="ru-RU" dirty="0" smtClean="0"/>
              <a:t>Спасибо за внимание</a:t>
            </a:r>
            <a:r>
              <a:rPr lang="en-US" dirty="0" smtClean="0"/>
              <a:t>!</a:t>
            </a:r>
            <a:endParaRPr lang="en-US" dirty="0"/>
          </a:p>
        </p:txBody>
      </p:sp>
      <p:sp>
        <p:nvSpPr>
          <p:cNvPr id="3" name="Text Placeholder 2"/>
          <p:cNvSpPr>
            <a:spLocks noGrp="1"/>
          </p:cNvSpPr>
          <p:nvPr>
            <p:ph type="body" sz="quarter" idx="10"/>
          </p:nvPr>
        </p:nvSpPr>
        <p:spPr>
          <a:xfrm>
            <a:off x="457200" y="2490643"/>
            <a:ext cx="8229600" cy="594122"/>
          </a:xfrm>
        </p:spPr>
        <p:txBody>
          <a:bodyPr/>
          <a:lstStyle/>
          <a:p>
            <a:r>
              <a:rPr lang="en-US" dirty="0" smtClean="0"/>
              <a:t>www.</a:t>
            </a:r>
            <a:r>
              <a:rPr lang="pl-PL" dirty="0" smtClean="0"/>
              <a:t>ifmo.ru</a:t>
            </a:r>
            <a:endParaRPr lang="pl-PL" dirty="0"/>
          </a:p>
        </p:txBody>
      </p:sp>
      <p:sp>
        <p:nvSpPr>
          <p:cNvPr id="4" name="Заголовок 1"/>
          <p:cNvSpPr txBox="1">
            <a:spLocks/>
          </p:cNvSpPr>
          <p:nvPr/>
        </p:nvSpPr>
        <p:spPr>
          <a:xfrm>
            <a:off x="764693" y="997421"/>
            <a:ext cx="5965438" cy="148896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ru-RU" sz="3200" b="1" i="0" u="none" strike="noStrike" kern="1200" cap="none" spc="0" normalizeH="0" baseline="0" noProof="0" smtClean="0">
                <a:ln>
                  <a:noFill/>
                </a:ln>
                <a:solidFill>
                  <a:schemeClr val="bg1"/>
                </a:solidFill>
                <a:effectLst/>
                <a:uLnTx/>
                <a:uFillTx/>
                <a:latin typeface="+mj-lt"/>
                <a:ea typeface="+mj-ea"/>
                <a:cs typeface="+mj-cs"/>
              </a:rPr>
              <a:t>Благодарю за внимание!</a:t>
            </a:r>
            <a:endParaRPr kumimoji="0" lang="ru-RU" sz="32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TextBox 5"/>
          <p:cNvSpPr txBox="1"/>
          <p:nvPr/>
        </p:nvSpPr>
        <p:spPr>
          <a:xfrm>
            <a:off x="215900" y="231360"/>
            <a:ext cx="8470900" cy="3139321"/>
          </a:xfrm>
          <a:prstGeom prst="rect">
            <a:avLst/>
          </a:prstGeom>
          <a:noFill/>
        </p:spPr>
        <p:txBody>
          <a:bodyPr wrap="square" rtlCol="0">
            <a:spAutoFit/>
          </a:bodyPr>
          <a:lstStyle/>
          <a:p>
            <a:pPr indent="457200" algn="just">
              <a:spcBef>
                <a:spcPts val="0"/>
              </a:spcBef>
            </a:pPr>
            <a:r>
              <a:rPr lang="ru-RU" dirty="0" smtClean="0">
                <a:latin typeface="Times New Roman" pitchFamily="18" charset="0"/>
                <a:cs typeface="Times New Roman" pitchFamily="18" charset="0"/>
              </a:rPr>
              <a:t>Испытания </a:t>
            </a:r>
            <a:r>
              <a:rPr lang="ru-RU" dirty="0">
                <a:latin typeface="Times New Roman" pitchFamily="18" charset="0"/>
                <a:cs typeface="Times New Roman" pitchFamily="18" charset="0"/>
              </a:rPr>
              <a:t>проводят специализированные испытательные лаборатории. Испытательные лаборатории (центры), аккредитованные в установленном порядке, осуществляют: </a:t>
            </a:r>
          </a:p>
          <a:p>
            <a:pPr marL="285750" indent="-285750" algn="just">
              <a:spcBef>
                <a:spcPts val="0"/>
              </a:spcBef>
              <a:buFont typeface="Wingdings" panose="05000000000000000000" pitchFamily="2" charset="2"/>
              <a:buChar char="Ø"/>
            </a:pPr>
            <a:r>
              <a:rPr lang="ru-RU" dirty="0">
                <a:latin typeface="Times New Roman" pitchFamily="18" charset="0"/>
                <a:cs typeface="Times New Roman" pitchFamily="18" charset="0"/>
              </a:rPr>
              <a:t>испытания конкретной продукции или конкретные виды испытаний; </a:t>
            </a:r>
          </a:p>
          <a:p>
            <a:pPr marL="285750" indent="-285750" algn="just">
              <a:spcBef>
                <a:spcPts val="0"/>
              </a:spcBef>
              <a:buFont typeface="Wingdings" panose="05000000000000000000" pitchFamily="2" charset="2"/>
              <a:buChar char="Ø"/>
            </a:pPr>
            <a:r>
              <a:rPr lang="ru-RU" dirty="0">
                <a:latin typeface="Times New Roman" pitchFamily="18" charset="0"/>
                <a:cs typeface="Times New Roman" pitchFamily="18" charset="0"/>
              </a:rPr>
              <a:t>оформление и выдачу протоколов испытаний для целей сертификации.</a:t>
            </a:r>
          </a:p>
          <a:p>
            <a:pPr indent="457200" algn="just"/>
            <a:r>
              <a:rPr lang="ru-RU" dirty="0">
                <a:latin typeface="Times New Roman" pitchFamily="18" charset="0"/>
                <a:cs typeface="Times New Roman" pitchFamily="18" charset="0"/>
              </a:rPr>
              <a:t>Протоколы испытаний, выданные испытательными лабораториями, являются объективной основой для выдачи сертификата соответствия или отказа в этом органом по сертификации. Порядок работы испытательных лабораторий и требования к ним устанавливаются нормативными документами системы сертификации, основным из которых является </a:t>
            </a:r>
            <a:r>
              <a:rPr lang="ru-RU" b="1" dirty="0">
                <a:latin typeface="Times New Roman" pitchFamily="18" charset="0"/>
                <a:cs typeface="Times New Roman" pitchFamily="18" charset="0"/>
              </a:rPr>
              <a:t>ГОСТ </a:t>
            </a:r>
            <a:r>
              <a:rPr lang="en-US" b="1" dirty="0">
                <a:latin typeface="Times New Roman" pitchFamily="18" charset="0"/>
                <a:cs typeface="Times New Roman" pitchFamily="18" charset="0"/>
              </a:rPr>
              <a:t>ISO/IEC 17025-2019</a:t>
            </a:r>
            <a:r>
              <a:rPr lang="ru-RU" b="1" dirty="0">
                <a:latin typeface="Times New Roman" pitchFamily="18" charset="0"/>
                <a:cs typeface="Times New Roman" pitchFamily="18" charset="0"/>
              </a:rPr>
              <a:t> </a:t>
            </a:r>
            <a:r>
              <a:rPr lang="ru-RU" b="1" dirty="0" smtClean="0">
                <a:latin typeface="Times New Roman" pitchFamily="18" charset="0"/>
                <a:cs typeface="Times New Roman" pitchFamily="18" charset="0"/>
              </a:rPr>
              <a:t>«Общие </a:t>
            </a:r>
            <a:r>
              <a:rPr lang="ru-RU" b="1" dirty="0">
                <a:latin typeface="Times New Roman" pitchFamily="18" charset="0"/>
                <a:cs typeface="Times New Roman" pitchFamily="18" charset="0"/>
              </a:rPr>
              <a:t>требования к компетентности испытательных и калибровочных лабораторий».</a:t>
            </a:r>
          </a:p>
        </p:txBody>
      </p:sp>
      <p:sp>
        <p:nvSpPr>
          <p:cNvPr id="7" name="TextBox 6"/>
          <p:cNvSpPr txBox="1"/>
          <p:nvPr/>
        </p:nvSpPr>
        <p:spPr>
          <a:xfrm>
            <a:off x="8606246" y="4774168"/>
            <a:ext cx="537754" cy="369332"/>
          </a:xfrm>
          <a:prstGeom prst="rect">
            <a:avLst/>
          </a:prstGeom>
          <a:noFill/>
        </p:spPr>
        <p:txBody>
          <a:bodyPr wrap="square" rtlCol="0">
            <a:spAutoFit/>
          </a:bodyPr>
          <a:lstStyle/>
          <a:p>
            <a:r>
              <a:rPr lang="ru-RU" dirty="0" smtClean="0"/>
              <a:t>47</a:t>
            </a:r>
            <a:endParaRPr lang="ru-RU" dirty="0"/>
          </a:p>
        </p:txBody>
      </p:sp>
    </p:spTree>
    <p:extLst>
      <p:ext uri="{BB962C8B-B14F-4D97-AF65-F5344CB8AC3E}">
        <p14:creationId xmlns:p14="http://schemas.microsoft.com/office/powerpoint/2010/main" val="12917294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0037"/>
            <a:ext cx="8229600" cy="620483"/>
          </a:xfrm>
        </p:spPr>
        <p:txBody>
          <a:bodyPr/>
          <a:lstStyle/>
          <a:p>
            <a:r>
              <a:rPr lang="ru-RU" dirty="0" smtClean="0"/>
              <a:t>Спасибо за внимание</a:t>
            </a:r>
            <a:r>
              <a:rPr lang="en-US" dirty="0" smtClean="0"/>
              <a:t>!</a:t>
            </a:r>
            <a:endParaRPr lang="en-US" dirty="0"/>
          </a:p>
        </p:txBody>
      </p:sp>
      <p:sp>
        <p:nvSpPr>
          <p:cNvPr id="3" name="Text Placeholder 2"/>
          <p:cNvSpPr>
            <a:spLocks noGrp="1"/>
          </p:cNvSpPr>
          <p:nvPr>
            <p:ph type="body" sz="quarter" idx="10"/>
          </p:nvPr>
        </p:nvSpPr>
        <p:spPr>
          <a:xfrm>
            <a:off x="457200" y="2490643"/>
            <a:ext cx="8229600" cy="594122"/>
          </a:xfrm>
        </p:spPr>
        <p:txBody>
          <a:bodyPr/>
          <a:lstStyle/>
          <a:p>
            <a:r>
              <a:rPr lang="en-US" dirty="0" smtClean="0"/>
              <a:t>www.</a:t>
            </a:r>
            <a:r>
              <a:rPr lang="pl-PL" dirty="0" smtClean="0"/>
              <a:t>ifmo.ru</a:t>
            </a:r>
            <a:endParaRPr lang="pl-PL" dirty="0"/>
          </a:p>
        </p:txBody>
      </p:sp>
      <p:sp>
        <p:nvSpPr>
          <p:cNvPr id="4" name="Заголовок 1"/>
          <p:cNvSpPr txBox="1">
            <a:spLocks/>
          </p:cNvSpPr>
          <p:nvPr/>
        </p:nvSpPr>
        <p:spPr>
          <a:xfrm>
            <a:off x="764693" y="997421"/>
            <a:ext cx="5965438" cy="148896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ru-RU" sz="3200" b="1" i="0" u="none" strike="noStrike" kern="1200" cap="none" spc="0" normalizeH="0" baseline="0" noProof="0" smtClean="0">
                <a:ln>
                  <a:noFill/>
                </a:ln>
                <a:solidFill>
                  <a:schemeClr val="bg1"/>
                </a:solidFill>
                <a:effectLst/>
                <a:uLnTx/>
                <a:uFillTx/>
                <a:latin typeface="+mj-lt"/>
                <a:ea typeface="+mj-ea"/>
                <a:cs typeface="+mj-cs"/>
              </a:rPr>
              <a:t>Благодарю за внимание!</a:t>
            </a:r>
            <a:endParaRPr kumimoji="0" lang="ru-RU" sz="32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TextBox 5"/>
          <p:cNvSpPr txBox="1"/>
          <p:nvPr/>
        </p:nvSpPr>
        <p:spPr>
          <a:xfrm>
            <a:off x="215900" y="231360"/>
            <a:ext cx="8470900" cy="4247317"/>
          </a:xfrm>
          <a:prstGeom prst="rect">
            <a:avLst/>
          </a:prstGeom>
          <a:noFill/>
        </p:spPr>
        <p:txBody>
          <a:bodyPr wrap="square" rtlCol="0">
            <a:spAutoFit/>
          </a:bodyPr>
          <a:lstStyle/>
          <a:p>
            <a:pPr indent="457200" algn="just"/>
            <a:r>
              <a:rPr lang="ru-RU" dirty="0" smtClean="0">
                <a:latin typeface="Times New Roman" pitchFamily="18" charset="0"/>
                <a:cs typeface="Times New Roman" pitchFamily="18" charset="0"/>
              </a:rPr>
              <a:t>Испытательная </a:t>
            </a:r>
            <a:r>
              <a:rPr lang="ru-RU" dirty="0">
                <a:latin typeface="Times New Roman" pitchFamily="18" charset="0"/>
                <a:cs typeface="Times New Roman" pitchFamily="18" charset="0"/>
              </a:rPr>
              <a:t>лаборатория может быть самостоятельной организацией или составной частью органа по сертификации или другой организации. Общие требования к испытательным лабораториям следующие:</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обладание статусом юридического лица;</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независимость от поставщиков и потребителей;</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использование стандартных методов испытаний и процедур;</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наличие оборудования, необходимого для проведения испытаний надлежащим образом;</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наличие руководителя, отвечающего за выполнение всех технических задач;</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соответствие образования, профессиональной подготовки, технических знаний и опыта сотрудников лаборатории возложенным на них обязанностям;</a:t>
            </a:r>
          </a:p>
          <a:p>
            <a:pPr marL="285750" indent="-285750" algn="just">
              <a:buFont typeface="Wingdings" panose="05000000000000000000" pitchFamily="2" charset="2"/>
              <a:buChar char="Ø"/>
            </a:pPr>
            <a:r>
              <a:rPr lang="ru-RU" dirty="0">
                <a:latin typeface="Times New Roman" pitchFamily="18" charset="0"/>
                <a:cs typeface="Times New Roman" pitchFamily="18" charset="0"/>
              </a:rPr>
              <a:t>наличие систем обеспечения качества, позволяющей выполнять функции на соответствующем уровне.</a:t>
            </a:r>
          </a:p>
          <a:p>
            <a:r>
              <a:rPr lang="ru-RU" dirty="0"/>
              <a:t/>
            </a:r>
            <a:br>
              <a:rPr lang="ru-RU" dirty="0"/>
            </a:br>
            <a:endParaRPr lang="ru-RU" dirty="0">
              <a:latin typeface="Times New Roman" pitchFamily="18" charset="0"/>
              <a:cs typeface="Times New Roman" pitchFamily="18" charset="0"/>
            </a:endParaRPr>
          </a:p>
        </p:txBody>
      </p:sp>
      <p:sp>
        <p:nvSpPr>
          <p:cNvPr id="7" name="TextBox 6"/>
          <p:cNvSpPr txBox="1"/>
          <p:nvPr/>
        </p:nvSpPr>
        <p:spPr>
          <a:xfrm>
            <a:off x="8606246" y="4774168"/>
            <a:ext cx="537754" cy="369332"/>
          </a:xfrm>
          <a:prstGeom prst="rect">
            <a:avLst/>
          </a:prstGeom>
          <a:noFill/>
        </p:spPr>
        <p:txBody>
          <a:bodyPr wrap="square" rtlCol="0">
            <a:spAutoFit/>
          </a:bodyPr>
          <a:lstStyle/>
          <a:p>
            <a:r>
              <a:rPr lang="ru-RU" dirty="0" smtClean="0"/>
              <a:t>47</a:t>
            </a:r>
            <a:endParaRPr lang="ru-RU" dirty="0"/>
          </a:p>
        </p:txBody>
      </p:sp>
    </p:spTree>
    <p:extLst>
      <p:ext uri="{BB962C8B-B14F-4D97-AF65-F5344CB8AC3E}">
        <p14:creationId xmlns:p14="http://schemas.microsoft.com/office/powerpoint/2010/main" val="32263749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764693" y="997421"/>
            <a:ext cx="5965438" cy="148896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ru-RU" sz="3200" b="1" i="0" u="none" strike="noStrike" kern="1200" cap="none" spc="0" normalizeH="0" baseline="0" noProof="0" smtClean="0">
                <a:ln>
                  <a:noFill/>
                </a:ln>
                <a:solidFill>
                  <a:schemeClr val="bg1"/>
                </a:solidFill>
                <a:effectLst/>
                <a:uLnTx/>
                <a:uFillTx/>
                <a:latin typeface="+mj-lt"/>
                <a:ea typeface="+mj-ea"/>
                <a:cs typeface="+mj-cs"/>
              </a:rPr>
              <a:t>Благодарю за внимание!</a:t>
            </a:r>
            <a:endParaRPr kumimoji="0" lang="ru-RU" sz="32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TextBox 5"/>
          <p:cNvSpPr txBox="1"/>
          <p:nvPr/>
        </p:nvSpPr>
        <p:spPr>
          <a:xfrm>
            <a:off x="215900" y="75542"/>
            <a:ext cx="8752254" cy="5078313"/>
          </a:xfrm>
          <a:prstGeom prst="rect">
            <a:avLst/>
          </a:prstGeom>
          <a:noFill/>
        </p:spPr>
        <p:txBody>
          <a:bodyPr wrap="square" rtlCol="0">
            <a:spAutoFit/>
          </a:bodyPr>
          <a:lstStyle/>
          <a:p>
            <a:pPr indent="457200" algn="just"/>
            <a:r>
              <a:rPr lang="ru-RU" dirty="0" smtClean="0">
                <a:latin typeface="Times New Roman" pitchFamily="18" charset="0"/>
                <a:cs typeface="Times New Roman" pitchFamily="18" charset="0"/>
              </a:rPr>
              <a:t>Эксперт-аудитор - физическое лицо, которое является работником органа по сертификации, обладает знаниями и навыками проведения работ по подтверждению соответствия в определенной области, включен в единый реестр экспертов-аудиторов и участвует в работах по обязательной сертификации, </a:t>
            </a:r>
            <a:r>
              <a:rPr lang="ru-RU" dirty="0">
                <a:latin typeface="Times New Roman" pitchFamily="18" charset="0"/>
                <a:cs typeface="Times New Roman" pitchFamily="18" charset="0"/>
              </a:rPr>
              <a:t>выполняемых органом по сертификации.</a:t>
            </a:r>
          </a:p>
          <a:p>
            <a:pPr indent="457200" algn="just"/>
            <a:r>
              <a:rPr lang="ru-RU" dirty="0">
                <a:latin typeface="Times New Roman" pitchFamily="18" charset="0"/>
                <a:cs typeface="Times New Roman" pitchFamily="18" charset="0"/>
              </a:rPr>
              <a:t>С 1 марта 2022 года в России заработает единый реестр экспертов-аудиторов, порядок его формирования и ведения утвердил председатель правительства Михаил </a:t>
            </a:r>
            <a:r>
              <a:rPr lang="ru-RU" dirty="0" err="1">
                <a:latin typeface="Times New Roman" pitchFamily="18" charset="0"/>
                <a:cs typeface="Times New Roman" pitchFamily="18" charset="0"/>
              </a:rPr>
              <a:t>Мишустин</a:t>
            </a:r>
            <a:r>
              <a:rPr lang="ru-RU" dirty="0" smtClean="0">
                <a:latin typeface="Times New Roman" pitchFamily="18" charset="0"/>
                <a:cs typeface="Times New Roman" pitchFamily="18" charset="0"/>
              </a:rPr>
              <a:t>.</a:t>
            </a:r>
          </a:p>
          <a:p>
            <a:pPr indent="457200" algn="just"/>
            <a:r>
              <a:rPr lang="ru-RU" dirty="0">
                <a:latin typeface="Times New Roman" pitchFamily="18" charset="0"/>
                <a:cs typeface="Times New Roman" pitchFamily="18" charset="0"/>
              </a:rPr>
              <a:t>Понятие «эксперт-аудитор» было введено федеральным законом в 2020 году. Такие специалисты выполняют работы по обязательной сертификации товаров и </a:t>
            </a:r>
            <a:r>
              <a:rPr lang="ru-RU" dirty="0" smtClean="0">
                <a:latin typeface="Times New Roman" pitchFamily="18" charset="0"/>
                <a:cs typeface="Times New Roman" pitchFamily="18" charset="0"/>
              </a:rPr>
              <a:t>подписывают </a:t>
            </a:r>
            <a:r>
              <a:rPr lang="ru-RU" dirty="0">
                <a:latin typeface="Times New Roman" pitchFamily="18" charset="0"/>
                <a:cs typeface="Times New Roman" pitchFamily="18" charset="0"/>
              </a:rPr>
              <a:t>сертификаты соответствия.</a:t>
            </a:r>
          </a:p>
          <a:p>
            <a:pPr indent="457200" algn="just"/>
            <a:r>
              <a:rPr lang="ru-RU" dirty="0">
                <a:latin typeface="Times New Roman" pitchFamily="18" charset="0"/>
                <a:cs typeface="Times New Roman" pitchFamily="18" charset="0"/>
              </a:rPr>
              <a:t>Заниматься этой работой могут только те специалисты, которые входят в единый реестр экспертов-аудиторов. Он содержит подробные сведения о каждом эксперте и копии подтверждающих документов. В их числе – сведения об аттестации, о наличии высшего или дополнительного профессионального образования, о трудовой деятельности, о практическом опыте в сфере сертификации, а также наименование органа по сертификации, сотрудником которого является эксперт-аудитор.</a:t>
            </a:r>
          </a:p>
          <a:p>
            <a:pPr indent="457200" algn="just"/>
            <a:endParaRPr lang="ru-RU"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8649425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764693" y="997421"/>
            <a:ext cx="5965438" cy="148896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ru-RU" sz="3200" b="1" i="0" u="none" strike="noStrike" kern="1200" cap="none" spc="0" normalizeH="0" baseline="0" noProof="0" smtClean="0">
                <a:ln>
                  <a:noFill/>
                </a:ln>
                <a:solidFill>
                  <a:schemeClr val="bg1"/>
                </a:solidFill>
                <a:effectLst/>
                <a:uLnTx/>
                <a:uFillTx/>
                <a:latin typeface="+mj-lt"/>
                <a:ea typeface="+mj-ea"/>
                <a:cs typeface="+mj-cs"/>
              </a:rPr>
              <a:t>Благодарю за внимание!</a:t>
            </a:r>
            <a:endParaRPr kumimoji="0" lang="ru-RU" sz="32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TextBox 5"/>
          <p:cNvSpPr txBox="1"/>
          <p:nvPr/>
        </p:nvSpPr>
        <p:spPr>
          <a:xfrm>
            <a:off x="215900" y="75542"/>
            <a:ext cx="8752254" cy="1754326"/>
          </a:xfrm>
          <a:prstGeom prst="rect">
            <a:avLst/>
          </a:prstGeom>
          <a:noFill/>
        </p:spPr>
        <p:txBody>
          <a:bodyPr wrap="square" rtlCol="0">
            <a:spAutoFit/>
          </a:bodyPr>
          <a:lstStyle/>
          <a:p>
            <a:pPr indent="457200" algn="just"/>
            <a:r>
              <a:rPr lang="ru-RU" dirty="0" smtClean="0">
                <a:latin typeface="Times New Roman" pitchFamily="18" charset="0"/>
                <a:cs typeface="Times New Roman" pitchFamily="18" charset="0"/>
              </a:rPr>
              <a:t>Отвечает </a:t>
            </a:r>
            <a:r>
              <a:rPr lang="ru-RU" dirty="0">
                <a:latin typeface="Times New Roman" pitchFamily="18" charset="0"/>
                <a:cs typeface="Times New Roman" pitchFamily="18" charset="0"/>
              </a:rPr>
              <a:t>за формирование и ведение </a:t>
            </a:r>
            <a:r>
              <a:rPr lang="ru-RU" dirty="0" smtClean="0">
                <a:latin typeface="Times New Roman" pitchFamily="18" charset="0"/>
                <a:cs typeface="Times New Roman" pitchFamily="18" charset="0"/>
              </a:rPr>
              <a:t>реестра </a:t>
            </a:r>
            <a:r>
              <a:rPr lang="ru-RU" dirty="0" err="1" smtClean="0">
                <a:latin typeface="Times New Roman" pitchFamily="18" charset="0"/>
                <a:cs typeface="Times New Roman" pitchFamily="18" charset="0"/>
              </a:rPr>
              <a:t>Росаккредитация</a:t>
            </a:r>
            <a:r>
              <a:rPr lang="ru-RU" dirty="0">
                <a:latin typeface="Times New Roman" pitchFamily="18" charset="0"/>
                <a:cs typeface="Times New Roman" pitchFamily="18" charset="0"/>
              </a:rPr>
              <a:t>. Доступ к реестру </a:t>
            </a:r>
            <a:r>
              <a:rPr lang="ru-RU" dirty="0" smtClean="0">
                <a:latin typeface="Times New Roman" pitchFamily="18" charset="0"/>
                <a:cs typeface="Times New Roman" pitchFamily="18" charset="0"/>
              </a:rPr>
              <a:t>имеют </a:t>
            </a:r>
            <a:r>
              <a:rPr lang="ru-RU" dirty="0">
                <a:latin typeface="Times New Roman" pitchFamily="18" charset="0"/>
                <a:cs typeface="Times New Roman" pitchFamily="18" charset="0"/>
              </a:rPr>
              <a:t>органы власти, предприниматели и организации.</a:t>
            </a:r>
          </a:p>
          <a:p>
            <a:pPr indent="457200" algn="just"/>
            <a:r>
              <a:rPr lang="ru-RU" dirty="0">
                <a:latin typeface="Times New Roman" pitchFamily="18" charset="0"/>
                <a:cs typeface="Times New Roman" pitchFamily="18" charset="0"/>
              </a:rPr>
              <a:t>До введения института экспертов-аудиторов работы по обязательной сертификации выполнялись сотрудниками органов по сертификации, требования к которым на уровне акта правительства не </a:t>
            </a:r>
            <a:r>
              <a:rPr lang="ru-RU" dirty="0" smtClean="0">
                <a:latin typeface="Times New Roman" pitchFamily="18" charset="0"/>
                <a:cs typeface="Times New Roman" pitchFamily="18" charset="0"/>
              </a:rPr>
              <a:t>предусматривались.</a:t>
            </a:r>
            <a:endParaRPr lang="ru-RU" dirty="0">
              <a:latin typeface="Times New Roman" pitchFamily="18" charset="0"/>
              <a:cs typeface="Times New Roman" pitchFamily="18" charset="0"/>
            </a:endParaRPr>
          </a:p>
          <a:p>
            <a:pPr indent="457200" algn="just"/>
            <a:endParaRPr lang="ru-RU"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0910966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764693" y="997421"/>
            <a:ext cx="5965438" cy="148896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ru-RU" sz="3200" b="1" i="0" u="none" strike="noStrike" kern="1200" cap="none" spc="0" normalizeH="0" baseline="0" noProof="0" smtClean="0">
                <a:ln>
                  <a:noFill/>
                </a:ln>
                <a:solidFill>
                  <a:schemeClr val="bg1"/>
                </a:solidFill>
                <a:effectLst/>
                <a:uLnTx/>
                <a:uFillTx/>
                <a:latin typeface="+mj-lt"/>
                <a:ea typeface="+mj-ea"/>
                <a:cs typeface="+mj-cs"/>
              </a:rPr>
              <a:t>Благодарю за внимание!</a:t>
            </a:r>
            <a:endParaRPr kumimoji="0" lang="ru-RU" sz="32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TextBox 5"/>
          <p:cNvSpPr txBox="1"/>
          <p:nvPr/>
        </p:nvSpPr>
        <p:spPr>
          <a:xfrm>
            <a:off x="183641" y="308872"/>
            <a:ext cx="8752254" cy="4247317"/>
          </a:xfrm>
          <a:prstGeom prst="rect">
            <a:avLst/>
          </a:prstGeom>
          <a:noFill/>
        </p:spPr>
        <p:txBody>
          <a:bodyPr wrap="square" rtlCol="0">
            <a:spAutoFit/>
          </a:bodyPr>
          <a:lstStyle/>
          <a:p>
            <a:pPr indent="457200" algn="just"/>
            <a:r>
              <a:rPr lang="ru-RU" b="1" dirty="0" smtClean="0">
                <a:latin typeface="Times New Roman" pitchFamily="18" charset="0"/>
                <a:cs typeface="Times New Roman" pitchFamily="18" charset="0"/>
              </a:rPr>
              <a:t>Объекты сертификации</a:t>
            </a:r>
          </a:p>
          <a:p>
            <a:pPr indent="457200" algn="just"/>
            <a:r>
              <a:rPr lang="ru-RU" dirty="0">
                <a:latin typeface="Times New Roman" pitchFamily="18" charset="0"/>
                <a:cs typeface="Times New Roman" pitchFamily="18" charset="0"/>
              </a:rPr>
              <a:t>Объектами сертификации являются продукция, услуги и иные объекты, включая процессы, работы, системы качества и др. (“услуга - результат и взаимодействия исполнителя и потребителя и собственной деятельности исполнителя по удовлетворению потребностей потребителя”).</a:t>
            </a:r>
          </a:p>
          <a:p>
            <a:pPr indent="457200" algn="just"/>
            <a:r>
              <a:rPr lang="ru-RU" dirty="0">
                <a:latin typeface="Times New Roman" pitchFamily="18" charset="0"/>
                <a:cs typeface="Times New Roman" pitchFamily="18" charset="0"/>
              </a:rPr>
              <a:t>По функциональному назначению услуги, оказываемые населению, подразделяются на две группы:</a:t>
            </a:r>
          </a:p>
          <a:p>
            <a:pPr marL="285750" indent="-285750" algn="just">
              <a:buFont typeface="Wingdings" panose="05000000000000000000" pitchFamily="2" charset="2"/>
              <a:buChar char="v"/>
            </a:pPr>
            <a:r>
              <a:rPr lang="ru-RU" dirty="0">
                <a:latin typeface="Times New Roman" pitchFamily="18" charset="0"/>
                <a:cs typeface="Times New Roman" pitchFamily="18" charset="0"/>
              </a:rPr>
              <a:t>материальные услуги - услуги, обеспечивающие восстановление (изменение, сохранение) потребительских свойств изделий или изготовление новых изделий по заказам граждан, а также перевозку грузов и людей, банковских услуг и т.д</a:t>
            </a:r>
            <a:r>
              <a:rPr lang="ru-RU" dirty="0" smtClean="0">
                <a:latin typeface="Times New Roman" pitchFamily="18" charset="0"/>
                <a:cs typeface="Times New Roman" pitchFamily="18" charset="0"/>
              </a:rPr>
              <a:t>.;</a:t>
            </a:r>
          </a:p>
          <a:p>
            <a:pPr marL="285750" indent="-285750" algn="just">
              <a:buFont typeface="Wingdings" panose="05000000000000000000" pitchFamily="2" charset="2"/>
              <a:buChar char="v"/>
            </a:pPr>
            <a:r>
              <a:rPr lang="ru-RU" dirty="0" smtClean="0">
                <a:latin typeface="Times New Roman" pitchFamily="18" charset="0"/>
                <a:cs typeface="Times New Roman" pitchFamily="18" charset="0"/>
              </a:rPr>
              <a:t>нематериальные </a:t>
            </a:r>
            <a:r>
              <a:rPr lang="ru-RU" dirty="0">
                <a:latin typeface="Times New Roman" pitchFamily="18" charset="0"/>
                <a:cs typeface="Times New Roman" pitchFamily="18" charset="0"/>
              </a:rPr>
              <a:t>услуги - услуги, обеспечивающие поддержание и восстановление здоровья, духовное и физическое развитие личности, повышение профессионального мастерства и т.п.</a:t>
            </a:r>
          </a:p>
          <a:p>
            <a:pPr indent="457200" algn="just"/>
            <a:endParaRPr lang="ru-RU" dirty="0">
              <a:latin typeface="Times New Roman" pitchFamily="18" charset="0"/>
              <a:cs typeface="Times New Roman" pitchFamily="18" charset="0"/>
            </a:endParaRPr>
          </a:p>
          <a:p>
            <a:pPr indent="457200" algn="just"/>
            <a:endParaRPr lang="ru-RU"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9238760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764693" y="997421"/>
            <a:ext cx="5965438" cy="148896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ru-RU" sz="3200" b="1" i="0" u="none" strike="noStrike" kern="1200" cap="none" spc="0" normalizeH="0" baseline="0" noProof="0" smtClean="0">
                <a:ln>
                  <a:noFill/>
                </a:ln>
                <a:solidFill>
                  <a:schemeClr val="bg1"/>
                </a:solidFill>
                <a:effectLst/>
                <a:uLnTx/>
                <a:uFillTx/>
                <a:latin typeface="+mj-lt"/>
                <a:ea typeface="+mj-ea"/>
                <a:cs typeface="+mj-cs"/>
              </a:rPr>
              <a:t>Благодарю за внимание!</a:t>
            </a:r>
            <a:endParaRPr kumimoji="0" lang="ru-RU" sz="32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TextBox 5"/>
          <p:cNvSpPr txBox="1"/>
          <p:nvPr/>
        </p:nvSpPr>
        <p:spPr>
          <a:xfrm>
            <a:off x="183641" y="308872"/>
            <a:ext cx="8752254" cy="4247317"/>
          </a:xfrm>
          <a:prstGeom prst="rect">
            <a:avLst/>
          </a:prstGeom>
          <a:noFill/>
        </p:spPr>
        <p:txBody>
          <a:bodyPr wrap="square" rtlCol="0">
            <a:spAutoFit/>
          </a:bodyPr>
          <a:lstStyle/>
          <a:p>
            <a:pPr indent="457200" algn="just"/>
            <a:r>
              <a:rPr lang="ru-RU" b="1" dirty="0" smtClean="0">
                <a:latin typeface="Times New Roman" pitchFamily="18" charset="0"/>
                <a:cs typeface="Times New Roman" pitchFamily="18" charset="0"/>
              </a:rPr>
              <a:t>Взаимное признание</a:t>
            </a:r>
          </a:p>
          <a:p>
            <a:pPr indent="457200" algn="just"/>
            <a:r>
              <a:rPr lang="ru-RU" dirty="0" smtClean="0">
                <a:latin typeface="Times New Roman" pitchFamily="18" charset="0"/>
                <a:cs typeface="Times New Roman" pitchFamily="18" charset="0"/>
              </a:rPr>
              <a:t>Документы, подписанные в 2016 году Членами Евразийской экономической комиссии (Республика Армении, Республика Беларусь, Республика Казахстан, </a:t>
            </a:r>
            <a:r>
              <a:rPr lang="ru-RU" dirty="0" err="1" smtClean="0">
                <a:latin typeface="Times New Roman" pitchFamily="18" charset="0"/>
                <a:cs typeface="Times New Roman" pitchFamily="18" charset="0"/>
              </a:rPr>
              <a:t>Кыргызская</a:t>
            </a:r>
            <a:r>
              <a:rPr lang="ru-RU" dirty="0" smtClean="0">
                <a:latin typeface="Times New Roman" pitchFamily="18" charset="0"/>
                <a:cs typeface="Times New Roman" pitchFamily="18" charset="0"/>
              </a:rPr>
              <a:t> республика, Российская Федерация):</a:t>
            </a:r>
          </a:p>
          <a:p>
            <a:pPr indent="457200" algn="just"/>
            <a:endParaRPr lang="ru-RU" dirty="0" smtClean="0">
              <a:latin typeface="Times New Roman" pitchFamily="18" charset="0"/>
              <a:cs typeface="Times New Roman" pitchFamily="18" charset="0"/>
            </a:endParaRPr>
          </a:p>
          <a:p>
            <a:pPr marL="285750" indent="-285750" algn="just">
              <a:buFont typeface="Wingdings" panose="05000000000000000000" pitchFamily="2" charset="2"/>
              <a:buChar char="Ø"/>
            </a:pPr>
            <a:r>
              <a:rPr lang="ru-RU" dirty="0" smtClean="0">
                <a:latin typeface="Times New Roman" pitchFamily="18" charset="0"/>
                <a:cs typeface="Times New Roman" pitchFamily="18" charset="0"/>
              </a:rPr>
              <a:t>Соглашение о взаимном признании результатов испытаний с целью утверждения типа, метрологической аттестации, поверки и калибровки средств измерений;</a:t>
            </a:r>
          </a:p>
          <a:p>
            <a:pPr marL="285750" indent="-285750" algn="just">
              <a:buFont typeface="Wingdings" panose="05000000000000000000" pitchFamily="2" charset="2"/>
              <a:buChar char="Ø"/>
            </a:pPr>
            <a:r>
              <a:rPr lang="ru-RU" dirty="0" smtClean="0">
                <a:latin typeface="Times New Roman" pitchFamily="18" charset="0"/>
                <a:cs typeface="Times New Roman" pitchFamily="18" charset="0"/>
              </a:rPr>
              <a:t>Правила взаимного признания результатов работ по обеспечению единства измерений.</a:t>
            </a:r>
          </a:p>
          <a:p>
            <a:pPr indent="457200" algn="just"/>
            <a:endParaRPr lang="ru-RU" dirty="0" smtClean="0">
              <a:latin typeface="Times New Roman" pitchFamily="18" charset="0"/>
              <a:cs typeface="Times New Roman" pitchFamily="18" charset="0"/>
            </a:endParaRPr>
          </a:p>
          <a:p>
            <a:pPr indent="457200" algn="just"/>
            <a:r>
              <a:rPr lang="ru-RU" dirty="0" smtClean="0">
                <a:latin typeface="Times New Roman" pitchFamily="18" charset="0"/>
                <a:cs typeface="Times New Roman" pitchFamily="18" charset="0"/>
              </a:rPr>
              <a:t>Под взаимным признанием результатов работ по обеспечению единства измерений понимается взаимное признание государствами-членами документов, оформленных по результатам работ по обеспечению единства измерений, выполненных в соответствии с порядком проведения соответствующих работ, утверждаемых Евразийской экономической комиссией.</a:t>
            </a:r>
          </a:p>
        </p:txBody>
      </p:sp>
    </p:spTree>
    <p:extLst>
      <p:ext uri="{BB962C8B-B14F-4D97-AF65-F5344CB8AC3E}">
        <p14:creationId xmlns:p14="http://schemas.microsoft.com/office/powerpoint/2010/main" val="3708749989"/>
      </p:ext>
    </p:extLst>
  </p:cSld>
  <p:clrMapOvr>
    <a:masterClrMapping/>
  </p:clrMapOvr>
</p:sld>
</file>

<file path=ppt/theme/theme1.xml><?xml version="1.0" encoding="utf-8"?>
<a:theme xmlns:a="http://schemas.openxmlformats.org/drawingml/2006/main" name="Cover">
  <a:themeElements>
    <a:clrScheme name="Custom 1">
      <a:dk1>
        <a:srgbClr val="0230AC"/>
      </a:dk1>
      <a:lt1>
        <a:srgbClr val="FFFFFF"/>
      </a:lt1>
      <a:dk2>
        <a:srgbClr val="0230AC"/>
      </a:dk2>
      <a:lt2>
        <a:srgbClr val="FFFFFF"/>
      </a:lt2>
      <a:accent1>
        <a:srgbClr val="EC0044"/>
      </a:accent1>
      <a:accent2>
        <a:srgbClr val="0230AC"/>
      </a:accent2>
      <a:accent3>
        <a:srgbClr val="8F32AC"/>
      </a:accent3>
      <a:accent4>
        <a:srgbClr val="0057AC"/>
      </a:accent4>
      <a:accent5>
        <a:srgbClr val="EC5A00"/>
      </a:accent5>
      <a:accent6>
        <a:srgbClr val="ECEC00"/>
      </a:accent6>
      <a:hlink>
        <a:srgbClr val="4BBCFF"/>
      </a:hlink>
      <a:folHlink>
        <a:srgbClr val="C000C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over">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1">
    <a:dk1>
      <a:srgbClr val="0230AC"/>
    </a:dk1>
    <a:lt1>
      <a:srgbClr val="FFFFFF"/>
    </a:lt1>
    <a:dk2>
      <a:srgbClr val="0230AC"/>
    </a:dk2>
    <a:lt2>
      <a:srgbClr val="FFFFFF"/>
    </a:lt2>
    <a:accent1>
      <a:srgbClr val="EC0044"/>
    </a:accent1>
    <a:accent2>
      <a:srgbClr val="0230AC"/>
    </a:accent2>
    <a:accent3>
      <a:srgbClr val="8F32AC"/>
    </a:accent3>
    <a:accent4>
      <a:srgbClr val="0057AC"/>
    </a:accent4>
    <a:accent5>
      <a:srgbClr val="EC5A00"/>
    </a:accent5>
    <a:accent6>
      <a:srgbClr val="ECEC00"/>
    </a:accent6>
    <a:hlink>
      <a:srgbClr val="4BBCFF"/>
    </a:hlink>
    <a:folHlink>
      <a:srgbClr val="C000C3"/>
    </a:folHlink>
  </a:clrScheme>
</a:themeOverride>
</file>

<file path=ppt/theme/themeOverride2.xml><?xml version="1.0" encoding="utf-8"?>
<a:themeOverride xmlns:a="http://schemas.openxmlformats.org/drawingml/2006/main">
  <a:clrScheme name="Custom 1">
    <a:dk1>
      <a:srgbClr val="0230AC"/>
    </a:dk1>
    <a:lt1>
      <a:srgbClr val="FFFFFF"/>
    </a:lt1>
    <a:dk2>
      <a:srgbClr val="0230AC"/>
    </a:dk2>
    <a:lt2>
      <a:srgbClr val="FFFFFF"/>
    </a:lt2>
    <a:accent1>
      <a:srgbClr val="EC0044"/>
    </a:accent1>
    <a:accent2>
      <a:srgbClr val="0230AC"/>
    </a:accent2>
    <a:accent3>
      <a:srgbClr val="8F32AC"/>
    </a:accent3>
    <a:accent4>
      <a:srgbClr val="0057AC"/>
    </a:accent4>
    <a:accent5>
      <a:srgbClr val="EC5A00"/>
    </a:accent5>
    <a:accent6>
      <a:srgbClr val="ECEC00"/>
    </a:accent6>
    <a:hlink>
      <a:srgbClr val="4BBCFF"/>
    </a:hlink>
    <a:folHlink>
      <a:srgbClr val="C000C3"/>
    </a:folHlink>
  </a:clrScheme>
</a:themeOverride>
</file>

<file path=ppt/theme/themeOverride3.xml><?xml version="1.0" encoding="utf-8"?>
<a:themeOverride xmlns:a="http://schemas.openxmlformats.org/drawingml/2006/main">
  <a:clrScheme name="Custom 1">
    <a:dk1>
      <a:srgbClr val="0230AC"/>
    </a:dk1>
    <a:lt1>
      <a:srgbClr val="FFFFFF"/>
    </a:lt1>
    <a:dk2>
      <a:srgbClr val="0230AC"/>
    </a:dk2>
    <a:lt2>
      <a:srgbClr val="FFFFFF"/>
    </a:lt2>
    <a:accent1>
      <a:srgbClr val="EC0044"/>
    </a:accent1>
    <a:accent2>
      <a:srgbClr val="0230AC"/>
    </a:accent2>
    <a:accent3>
      <a:srgbClr val="8F32AC"/>
    </a:accent3>
    <a:accent4>
      <a:srgbClr val="0057AC"/>
    </a:accent4>
    <a:accent5>
      <a:srgbClr val="EC5A00"/>
    </a:accent5>
    <a:accent6>
      <a:srgbClr val="ECEC00"/>
    </a:accent6>
    <a:hlink>
      <a:srgbClr val="4BBCFF"/>
    </a:hlink>
    <a:folHlink>
      <a:srgbClr val="C000C3"/>
    </a:folHlink>
  </a:clrScheme>
</a:themeOverride>
</file>

<file path=ppt/theme/themeOverride4.xml><?xml version="1.0" encoding="utf-8"?>
<a:themeOverride xmlns:a="http://schemas.openxmlformats.org/drawingml/2006/main">
  <a:clrScheme name="Custom 1">
    <a:dk1>
      <a:srgbClr val="0230AC"/>
    </a:dk1>
    <a:lt1>
      <a:srgbClr val="FFFFFF"/>
    </a:lt1>
    <a:dk2>
      <a:srgbClr val="0230AC"/>
    </a:dk2>
    <a:lt2>
      <a:srgbClr val="FFFFFF"/>
    </a:lt2>
    <a:accent1>
      <a:srgbClr val="EC0044"/>
    </a:accent1>
    <a:accent2>
      <a:srgbClr val="0230AC"/>
    </a:accent2>
    <a:accent3>
      <a:srgbClr val="8F32AC"/>
    </a:accent3>
    <a:accent4>
      <a:srgbClr val="0057AC"/>
    </a:accent4>
    <a:accent5>
      <a:srgbClr val="EC5A00"/>
    </a:accent5>
    <a:accent6>
      <a:srgbClr val="ECEC00"/>
    </a:accent6>
    <a:hlink>
      <a:srgbClr val="4BBCFF"/>
    </a:hlink>
    <a:folHlink>
      <a:srgbClr val="C000C3"/>
    </a:folHlink>
  </a:clrScheme>
</a:themeOverride>
</file>

<file path=docProps/app.xml><?xml version="1.0" encoding="utf-8"?>
<Properties xmlns="http://schemas.openxmlformats.org/officeDocument/2006/extended-properties" xmlns:vt="http://schemas.openxmlformats.org/officeDocument/2006/docPropsVTypes">
  <Template/>
  <TotalTime>12514</TotalTime>
  <Words>7254</Words>
  <Application>Microsoft Office PowerPoint</Application>
  <PresentationFormat>Экран (16:9)</PresentationFormat>
  <Paragraphs>815</Paragraphs>
  <Slides>132</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2</vt:i4>
      </vt:variant>
      <vt:variant>
        <vt:lpstr>Заголовки слайдов</vt:lpstr>
      </vt:variant>
      <vt:variant>
        <vt:i4>132</vt:i4>
      </vt:variant>
    </vt:vector>
  </HeadingPairs>
  <TitlesOfParts>
    <vt:vector size="138" baseType="lpstr">
      <vt:lpstr>Arial</vt:lpstr>
      <vt:lpstr>Calibri</vt:lpstr>
      <vt:lpstr>Times New Roman</vt:lpstr>
      <vt:lpstr>Wingdings</vt:lpstr>
      <vt:lpstr>Cover</vt:lpstr>
      <vt:lpstr>1_Cover</vt:lpstr>
      <vt:lpstr>Лекция 8 Сертификация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Спасибо за внимание!</vt:lpstr>
      <vt:lpstr>Спасибо за внимание!</vt:lpstr>
      <vt:lpstr>Спасибо за внимание!</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Iveta</cp:lastModifiedBy>
  <cp:revision>510</cp:revision>
  <dcterms:created xsi:type="dcterms:W3CDTF">2014-06-27T12:30:22Z</dcterms:created>
  <dcterms:modified xsi:type="dcterms:W3CDTF">2024-05-20T11:16:34Z</dcterms:modified>
</cp:coreProperties>
</file>